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Lst>
  <p:notesMasterIdLst>
    <p:notesMasterId r:id="rId27"/>
  </p:notesMasterIdLst>
  <p:sldIdLst>
    <p:sldId id="256" r:id="rId4"/>
    <p:sldId id="257" r:id="rId5"/>
    <p:sldId id="277" r:id="rId6"/>
    <p:sldId id="280" r:id="rId7"/>
    <p:sldId id="283" r:id="rId8"/>
    <p:sldId id="284" r:id="rId9"/>
    <p:sldId id="279" r:id="rId10"/>
    <p:sldId id="281" r:id="rId11"/>
    <p:sldId id="282"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AA0"/>
    <a:srgbClr val="FCD5B5"/>
    <a:srgbClr val="7BA8DF"/>
    <a:srgbClr val="8994FF"/>
    <a:srgbClr val="7582FF"/>
    <a:srgbClr val="67DEFE"/>
    <a:srgbClr val="FEB4B4"/>
    <a:srgbClr val="2C4C8F"/>
    <a:srgbClr val="1E66D5"/>
    <a:srgbClr val="1A4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19" autoAdjust="0"/>
    <p:restoredTop sz="95633" autoAdjust="0"/>
  </p:normalViewPr>
  <p:slideViewPr>
    <p:cSldViewPr>
      <p:cViewPr varScale="1">
        <p:scale>
          <a:sx n="86" d="100"/>
          <a:sy n="86" d="100"/>
        </p:scale>
        <p:origin x="115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71608D-F879-47D2-A214-439059284B34}"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zh-TW" altLang="en-US"/>
        </a:p>
      </dgm:t>
    </dgm:pt>
    <dgm:pt modelId="{5EE0B44D-4FA7-45EC-B01C-A4709E050A43}">
      <dgm:prSet phldrT="[文字]" custT="1"/>
      <dgm:spPr/>
      <dgm:t>
        <a:bodyPr/>
        <a:lstStyle/>
        <a:p>
          <a:r>
            <a:rPr lang="zh-TW" altLang="en-US" sz="1800" dirty="0" smtClean="0">
              <a:solidFill>
                <a:srgbClr val="FF0000"/>
              </a:solidFill>
              <a:latin typeface="微軟正黑體" panose="020B0604030504040204" pitchFamily="34" charset="-120"/>
              <a:ea typeface="微軟正黑體" panose="020B0604030504040204" pitchFamily="34" charset="-120"/>
            </a:rPr>
            <a:t>現實</a:t>
          </a:r>
          <a:endParaRPr lang="zh-TW" altLang="en-US" sz="1800" dirty="0">
            <a:solidFill>
              <a:srgbClr val="FF0000"/>
            </a:solidFill>
            <a:latin typeface="微軟正黑體" panose="020B0604030504040204" pitchFamily="34" charset="-120"/>
            <a:ea typeface="微軟正黑體" panose="020B0604030504040204" pitchFamily="34" charset="-120"/>
          </a:endParaRPr>
        </a:p>
      </dgm:t>
    </dgm:pt>
    <dgm:pt modelId="{007352B7-9214-4801-A0FC-D73410B2B96D}" type="parTrans" cxnId="{8B5FA6B2-21A5-42D5-B3E5-6AB074583B1E}">
      <dgm:prSet/>
      <dgm:spPr/>
      <dgm:t>
        <a:bodyPr/>
        <a:lstStyle/>
        <a:p>
          <a:endParaRPr lang="zh-TW" altLang="en-US"/>
        </a:p>
      </dgm:t>
    </dgm:pt>
    <dgm:pt modelId="{853CE2AA-EA24-421E-A2F9-7BA0FAC46104}" type="sibTrans" cxnId="{8B5FA6B2-21A5-42D5-B3E5-6AB074583B1E}">
      <dgm:prSet/>
      <dgm:spPr/>
      <dgm:t>
        <a:bodyPr/>
        <a:lstStyle/>
        <a:p>
          <a:endParaRPr lang="zh-TW" altLang="en-US"/>
        </a:p>
      </dgm:t>
    </dgm:pt>
    <dgm:pt modelId="{2AFD5F45-992F-4D01-B2D7-CF0ACD14F780}">
      <dgm:prSet phldrT="[文字]" custT="1"/>
      <dgm:spPr/>
      <dgm:t>
        <a:bodyPr/>
        <a:lstStyle/>
        <a:p>
          <a:r>
            <a:rPr lang="en-US" altLang="zh-TW" sz="1800" dirty="0" smtClean="0">
              <a:latin typeface="微軟正黑體" panose="020B0604030504040204" pitchFamily="34" charset="-120"/>
              <a:ea typeface="微軟正黑體" panose="020B0604030504040204" pitchFamily="34" charset="-120"/>
            </a:rPr>
            <a:t>[</a:t>
          </a:r>
          <a:r>
            <a:rPr lang="zh-TW" altLang="en-US" sz="1800" b="1" dirty="0" smtClean="0">
              <a:latin typeface="微軟正黑體" panose="020B0604030504040204" pitchFamily="34" charset="-120"/>
              <a:ea typeface="微軟正黑體" panose="020B0604030504040204" pitchFamily="34" charset="-120"/>
            </a:rPr>
            <a:t>方向</a:t>
          </a:r>
          <a:r>
            <a:rPr lang="en-US" altLang="zh-TW" sz="1800" dirty="0" smtClean="0">
              <a:latin typeface="微軟正黑體" panose="020B0604030504040204" pitchFamily="34" charset="-120"/>
              <a:ea typeface="微軟正黑體" panose="020B0604030504040204" pitchFamily="34" charset="-120"/>
            </a:rPr>
            <a:t>]</a:t>
          </a:r>
          <a:r>
            <a:rPr lang="zh-TW" altLang="en-US" sz="1600" b="0" dirty="0" smtClean="0">
              <a:solidFill>
                <a:schemeClr val="tx1"/>
              </a:solidFill>
              <a:latin typeface="微軟正黑體" panose="020B0604030504040204" pitchFamily="34" charset="-120"/>
              <a:ea typeface="微軟正黑體" panose="020B0604030504040204" pitchFamily="34" charset="-120"/>
            </a:rPr>
            <a:t>如果我們能知道人的下一步往哪個方向，就能大概知道他要前往哪裡    </a:t>
          </a:r>
          <a:endParaRPr lang="zh-TW" altLang="en-US" sz="1600" b="0" dirty="0">
            <a:solidFill>
              <a:schemeClr val="tx1"/>
            </a:solidFill>
            <a:latin typeface="微軟正黑體" panose="020B0604030504040204" pitchFamily="34" charset="-120"/>
            <a:ea typeface="微軟正黑體" panose="020B0604030504040204" pitchFamily="34" charset="-120"/>
          </a:endParaRPr>
        </a:p>
      </dgm:t>
    </dgm:pt>
    <dgm:pt modelId="{BA345F74-4788-47D2-841A-1ADFDE30D8C1}" type="parTrans" cxnId="{AA4CB756-15E5-4576-94F0-2971100ECA38}">
      <dgm:prSet/>
      <dgm:spPr/>
      <dgm:t>
        <a:bodyPr/>
        <a:lstStyle/>
        <a:p>
          <a:endParaRPr lang="zh-TW" altLang="en-US"/>
        </a:p>
      </dgm:t>
    </dgm:pt>
    <dgm:pt modelId="{D5350214-C66C-4C09-95A8-FBA07DDDC31A}" type="sibTrans" cxnId="{AA4CB756-15E5-4576-94F0-2971100ECA38}">
      <dgm:prSet/>
      <dgm:spPr/>
      <dgm:t>
        <a:bodyPr/>
        <a:lstStyle/>
        <a:p>
          <a:endParaRPr lang="zh-TW" altLang="en-US"/>
        </a:p>
      </dgm:t>
    </dgm:pt>
    <dgm:pt modelId="{F3B4C6F4-13CE-4C54-8947-46252D94DEEF}">
      <dgm:prSet phldrT="[文字]" custT="1"/>
      <dgm:spPr/>
      <dgm:t>
        <a:bodyPr/>
        <a:lstStyle/>
        <a:p>
          <a:r>
            <a:rPr lang="zh-TW" altLang="en-US" sz="1800" dirty="0" smtClean="0">
              <a:solidFill>
                <a:srgbClr val="FF0000"/>
              </a:solidFill>
              <a:latin typeface="微軟正黑體" panose="020B0604030504040204" pitchFamily="34" charset="-120"/>
              <a:ea typeface="微軟正黑體" panose="020B0604030504040204" pitchFamily="34" charset="-120"/>
            </a:rPr>
            <a:t>股市</a:t>
          </a:r>
          <a:endParaRPr lang="zh-TW" altLang="en-US" sz="1800" dirty="0">
            <a:solidFill>
              <a:srgbClr val="FF0000"/>
            </a:solidFill>
            <a:latin typeface="微軟正黑體" panose="020B0604030504040204" pitchFamily="34" charset="-120"/>
            <a:ea typeface="微軟正黑體" panose="020B0604030504040204" pitchFamily="34" charset="-120"/>
          </a:endParaRPr>
        </a:p>
      </dgm:t>
    </dgm:pt>
    <dgm:pt modelId="{7E715512-51C7-4157-87BC-B78577B8C1BF}" type="parTrans" cxnId="{30E0A8ED-A256-4C27-B2F7-9908D0EA58BB}">
      <dgm:prSet/>
      <dgm:spPr/>
      <dgm:t>
        <a:bodyPr/>
        <a:lstStyle/>
        <a:p>
          <a:endParaRPr lang="zh-TW" altLang="en-US"/>
        </a:p>
      </dgm:t>
    </dgm:pt>
    <dgm:pt modelId="{620EB54D-8A52-4488-A5DF-50AA5A367488}" type="sibTrans" cxnId="{30E0A8ED-A256-4C27-B2F7-9908D0EA58BB}">
      <dgm:prSet/>
      <dgm:spPr/>
      <dgm:t>
        <a:bodyPr/>
        <a:lstStyle/>
        <a:p>
          <a:endParaRPr lang="zh-TW" altLang="en-US"/>
        </a:p>
      </dgm:t>
    </dgm:pt>
    <dgm:pt modelId="{1D59FE1C-CFD9-486D-8B68-D2EFF52DEB75}">
      <dgm:prSet phldrT="[文字]" custT="1"/>
      <dgm:spPr/>
      <dgm:t>
        <a:bodyPr/>
        <a:lstStyle/>
        <a:p>
          <a:r>
            <a:rPr lang="en-US" altLang="zh-TW" sz="1800" dirty="0" smtClean="0">
              <a:latin typeface="微軟正黑體" panose="020B0604030504040204" pitchFamily="34" charset="-120"/>
              <a:ea typeface="微軟正黑體" panose="020B0604030504040204" pitchFamily="34" charset="-120"/>
            </a:rPr>
            <a:t>[</a:t>
          </a:r>
          <a:r>
            <a:rPr lang="zh-TW" altLang="en-US" sz="1800" b="1" dirty="0" smtClean="0">
              <a:latin typeface="微軟正黑體" panose="020B0604030504040204" pitchFamily="34" charset="-120"/>
              <a:ea typeface="微軟正黑體" panose="020B0604030504040204" pitchFamily="34" charset="-120"/>
            </a:rPr>
            <a:t>走勢</a:t>
          </a:r>
          <a:r>
            <a:rPr lang="en-US" altLang="zh-TW" sz="1800" dirty="0" smtClean="0">
              <a:latin typeface="微軟正黑體" panose="020B0604030504040204" pitchFamily="34" charset="-120"/>
              <a:ea typeface="微軟正黑體" panose="020B0604030504040204" pitchFamily="34" charset="-120"/>
            </a:rPr>
            <a:t>]</a:t>
          </a:r>
          <a:r>
            <a:rPr lang="zh-TW" altLang="en-US" sz="1600" b="0" dirty="0" smtClean="0">
              <a:solidFill>
                <a:schemeClr val="tx1"/>
              </a:solidFill>
              <a:latin typeface="微軟正黑體" panose="020B0604030504040204" pitchFamily="34" charset="-120"/>
              <a:ea typeface="微軟正黑體" panose="020B0604030504040204" pitchFamily="34" charset="-120"/>
            </a:rPr>
            <a:t>如果我們能找出最佳組合因素，便能預測出</a:t>
          </a:r>
          <a:r>
            <a:rPr lang="en-US" altLang="zh-TW" sz="1600" b="0" dirty="0" smtClean="0">
              <a:solidFill>
                <a:schemeClr val="tx1"/>
              </a:solidFill>
              <a:latin typeface="微軟正黑體" panose="020B0604030504040204" pitchFamily="34" charset="-120"/>
              <a:ea typeface="微軟正黑體" panose="020B0604030504040204" pitchFamily="34" charset="-120"/>
            </a:rPr>
            <a:t>k</a:t>
          </a:r>
          <a:r>
            <a:rPr lang="zh-TW" altLang="en-US" sz="1600" b="0" dirty="0" smtClean="0">
              <a:solidFill>
                <a:schemeClr val="tx1"/>
              </a:solidFill>
              <a:latin typeface="微軟正黑體" panose="020B0604030504040204" pitchFamily="34" charset="-120"/>
              <a:ea typeface="微軟正黑體" panose="020B0604030504040204" pitchFamily="34" charset="-120"/>
            </a:rPr>
            <a:t>線走勢</a:t>
          </a:r>
          <a:endParaRPr lang="en-US" altLang="zh-TW" sz="1600" b="0" dirty="0" smtClean="0">
            <a:solidFill>
              <a:schemeClr val="tx1"/>
            </a:solidFill>
            <a:latin typeface="微軟正黑體" panose="020B0604030504040204" pitchFamily="34" charset="-120"/>
            <a:ea typeface="微軟正黑體" panose="020B0604030504040204" pitchFamily="34" charset="-120"/>
          </a:endParaRPr>
        </a:p>
      </dgm:t>
    </dgm:pt>
    <dgm:pt modelId="{0DF9EEE1-7D41-4029-978F-27F3A57AFEDB}" type="parTrans" cxnId="{F689B677-14CF-4DE3-A39F-AA72722164AA}">
      <dgm:prSet/>
      <dgm:spPr/>
      <dgm:t>
        <a:bodyPr/>
        <a:lstStyle/>
        <a:p>
          <a:endParaRPr lang="zh-TW" altLang="en-US"/>
        </a:p>
      </dgm:t>
    </dgm:pt>
    <dgm:pt modelId="{C5B824C9-DCB8-4C4E-9CE9-F05EDBE4B10B}" type="sibTrans" cxnId="{F689B677-14CF-4DE3-A39F-AA72722164AA}">
      <dgm:prSet/>
      <dgm:spPr/>
      <dgm:t>
        <a:bodyPr/>
        <a:lstStyle/>
        <a:p>
          <a:endParaRPr lang="zh-TW" altLang="en-US"/>
        </a:p>
      </dgm:t>
    </dgm:pt>
    <dgm:pt modelId="{5329A91E-ABEA-4FCE-B427-5E3724E49DE1}" type="pres">
      <dgm:prSet presAssocID="{5071608D-F879-47D2-A214-439059284B34}" presName="Name0" presStyleCnt="0">
        <dgm:presLayoutVars>
          <dgm:chMax/>
          <dgm:chPref/>
          <dgm:dir/>
        </dgm:presLayoutVars>
      </dgm:prSet>
      <dgm:spPr/>
      <dgm:t>
        <a:bodyPr/>
        <a:lstStyle/>
        <a:p>
          <a:endParaRPr lang="zh-TW" altLang="en-US"/>
        </a:p>
      </dgm:t>
    </dgm:pt>
    <dgm:pt modelId="{B54BE30F-B447-4280-8013-4E45F1AF0D47}" type="pres">
      <dgm:prSet presAssocID="{5EE0B44D-4FA7-45EC-B01C-A4709E050A43}" presName="parenttextcomposite" presStyleCnt="0"/>
      <dgm:spPr/>
    </dgm:pt>
    <dgm:pt modelId="{98073A0B-9591-45B5-BA3A-F7CFFF84FB9F}" type="pres">
      <dgm:prSet presAssocID="{5EE0B44D-4FA7-45EC-B01C-A4709E050A43}" presName="parenttext" presStyleLbl="revTx" presStyleIdx="0" presStyleCnt="2">
        <dgm:presLayoutVars>
          <dgm:chMax/>
          <dgm:chPref val="2"/>
          <dgm:bulletEnabled val="1"/>
        </dgm:presLayoutVars>
      </dgm:prSet>
      <dgm:spPr/>
      <dgm:t>
        <a:bodyPr/>
        <a:lstStyle/>
        <a:p>
          <a:endParaRPr lang="zh-TW" altLang="en-US"/>
        </a:p>
      </dgm:t>
    </dgm:pt>
    <dgm:pt modelId="{714A079E-24E9-42C8-A576-8A327337667F}" type="pres">
      <dgm:prSet presAssocID="{5EE0B44D-4FA7-45EC-B01C-A4709E050A43}" presName="composite" presStyleCnt="0"/>
      <dgm:spPr/>
    </dgm:pt>
    <dgm:pt modelId="{140CFDF0-0A40-4BE1-AE01-B03D02672654}" type="pres">
      <dgm:prSet presAssocID="{5EE0B44D-4FA7-45EC-B01C-A4709E050A43}" presName="chevron1" presStyleLbl="alignNode1" presStyleIdx="0" presStyleCnt="14"/>
      <dgm:spPr/>
    </dgm:pt>
    <dgm:pt modelId="{A5389C8E-305D-43B2-BFCC-81888EFA5DE9}" type="pres">
      <dgm:prSet presAssocID="{5EE0B44D-4FA7-45EC-B01C-A4709E050A43}" presName="chevron2" presStyleLbl="alignNode1" presStyleIdx="1" presStyleCnt="14"/>
      <dgm:spPr/>
    </dgm:pt>
    <dgm:pt modelId="{025262D1-D2B4-44F0-A508-139CCAC283CC}" type="pres">
      <dgm:prSet presAssocID="{5EE0B44D-4FA7-45EC-B01C-A4709E050A43}" presName="chevron3" presStyleLbl="alignNode1" presStyleIdx="2" presStyleCnt="14"/>
      <dgm:spPr/>
    </dgm:pt>
    <dgm:pt modelId="{AEA6884A-1EEF-4D3C-8981-FDCB09E4105F}" type="pres">
      <dgm:prSet presAssocID="{5EE0B44D-4FA7-45EC-B01C-A4709E050A43}" presName="chevron4" presStyleLbl="alignNode1" presStyleIdx="3" presStyleCnt="14"/>
      <dgm:spPr/>
    </dgm:pt>
    <dgm:pt modelId="{0760C408-DA22-4BB4-A12B-864223FEDC94}" type="pres">
      <dgm:prSet presAssocID="{5EE0B44D-4FA7-45EC-B01C-A4709E050A43}" presName="chevron5" presStyleLbl="alignNode1" presStyleIdx="4" presStyleCnt="14"/>
      <dgm:spPr/>
    </dgm:pt>
    <dgm:pt modelId="{0F66A802-EC19-4079-8629-DA066C747630}" type="pres">
      <dgm:prSet presAssocID="{5EE0B44D-4FA7-45EC-B01C-A4709E050A43}" presName="chevron6" presStyleLbl="alignNode1" presStyleIdx="5" presStyleCnt="14"/>
      <dgm:spPr/>
    </dgm:pt>
    <dgm:pt modelId="{4881253A-918E-4E56-91A4-9E44F4D6F72C}" type="pres">
      <dgm:prSet presAssocID="{5EE0B44D-4FA7-45EC-B01C-A4709E050A43}" presName="chevron7" presStyleLbl="alignNode1" presStyleIdx="6" presStyleCnt="14" custScaleX="102700"/>
      <dgm:spPr/>
    </dgm:pt>
    <dgm:pt modelId="{1D5B36E6-C6A1-404D-8DE4-3F36D84BB6B7}" type="pres">
      <dgm:prSet presAssocID="{5EE0B44D-4FA7-45EC-B01C-A4709E050A43}" presName="childtext" presStyleLbl="solidFgAcc1" presStyleIdx="0" presStyleCnt="2" custScaleX="169249" custLinFactNeighborX="352" custLinFactNeighborY="-2542">
        <dgm:presLayoutVars>
          <dgm:chMax/>
          <dgm:chPref val="0"/>
          <dgm:bulletEnabled val="1"/>
        </dgm:presLayoutVars>
      </dgm:prSet>
      <dgm:spPr/>
      <dgm:t>
        <a:bodyPr/>
        <a:lstStyle/>
        <a:p>
          <a:endParaRPr lang="zh-TW" altLang="en-US"/>
        </a:p>
      </dgm:t>
    </dgm:pt>
    <dgm:pt modelId="{601284BA-468E-4242-814D-23A1147AEEF9}" type="pres">
      <dgm:prSet presAssocID="{853CE2AA-EA24-421E-A2F9-7BA0FAC46104}" presName="sibTrans" presStyleCnt="0"/>
      <dgm:spPr/>
    </dgm:pt>
    <dgm:pt modelId="{D8F9C3B4-FE6E-413B-AB60-B4C11FBDE4CC}" type="pres">
      <dgm:prSet presAssocID="{F3B4C6F4-13CE-4C54-8947-46252D94DEEF}" presName="parenttextcomposite" presStyleCnt="0"/>
      <dgm:spPr/>
    </dgm:pt>
    <dgm:pt modelId="{8A70644D-C360-46CD-AE44-EE8F032C9F35}" type="pres">
      <dgm:prSet presAssocID="{F3B4C6F4-13CE-4C54-8947-46252D94DEEF}" presName="parenttext" presStyleLbl="revTx" presStyleIdx="1" presStyleCnt="2">
        <dgm:presLayoutVars>
          <dgm:chMax/>
          <dgm:chPref val="2"/>
          <dgm:bulletEnabled val="1"/>
        </dgm:presLayoutVars>
      </dgm:prSet>
      <dgm:spPr/>
      <dgm:t>
        <a:bodyPr/>
        <a:lstStyle/>
        <a:p>
          <a:endParaRPr lang="zh-TW" altLang="en-US"/>
        </a:p>
      </dgm:t>
    </dgm:pt>
    <dgm:pt modelId="{811F2504-7EE8-495B-BB2B-0DE5A00ED004}" type="pres">
      <dgm:prSet presAssocID="{F3B4C6F4-13CE-4C54-8947-46252D94DEEF}" presName="composite" presStyleCnt="0"/>
      <dgm:spPr/>
    </dgm:pt>
    <dgm:pt modelId="{668CBC33-8A06-4C7D-B40A-2E03F27AF319}" type="pres">
      <dgm:prSet presAssocID="{F3B4C6F4-13CE-4C54-8947-46252D94DEEF}" presName="chevron1" presStyleLbl="alignNode1" presStyleIdx="7" presStyleCnt="14"/>
      <dgm:spPr/>
    </dgm:pt>
    <dgm:pt modelId="{1CB36C39-4D65-43EA-BC71-5FA9371CEA79}" type="pres">
      <dgm:prSet presAssocID="{F3B4C6F4-13CE-4C54-8947-46252D94DEEF}" presName="chevron2" presStyleLbl="alignNode1" presStyleIdx="8" presStyleCnt="14"/>
      <dgm:spPr/>
    </dgm:pt>
    <dgm:pt modelId="{EB5E180D-D5A8-4F71-B513-C1D81121B8A2}" type="pres">
      <dgm:prSet presAssocID="{F3B4C6F4-13CE-4C54-8947-46252D94DEEF}" presName="chevron3" presStyleLbl="alignNode1" presStyleIdx="9" presStyleCnt="14"/>
      <dgm:spPr/>
    </dgm:pt>
    <dgm:pt modelId="{85451636-C21A-4B50-9B55-2FEF24D98E7A}" type="pres">
      <dgm:prSet presAssocID="{F3B4C6F4-13CE-4C54-8947-46252D94DEEF}" presName="chevron4" presStyleLbl="alignNode1" presStyleIdx="10" presStyleCnt="14"/>
      <dgm:spPr/>
    </dgm:pt>
    <dgm:pt modelId="{1C443CFC-36D7-46D1-9CBE-31C0DEF9A754}" type="pres">
      <dgm:prSet presAssocID="{F3B4C6F4-13CE-4C54-8947-46252D94DEEF}" presName="chevron5" presStyleLbl="alignNode1" presStyleIdx="11" presStyleCnt="14"/>
      <dgm:spPr/>
    </dgm:pt>
    <dgm:pt modelId="{1219F59F-C49C-4EFC-AE96-B60F62AF2F7B}" type="pres">
      <dgm:prSet presAssocID="{F3B4C6F4-13CE-4C54-8947-46252D94DEEF}" presName="chevron6" presStyleLbl="alignNode1" presStyleIdx="12" presStyleCnt="14"/>
      <dgm:spPr/>
    </dgm:pt>
    <dgm:pt modelId="{23B25BF4-F8E2-414E-B634-E11465935002}" type="pres">
      <dgm:prSet presAssocID="{F3B4C6F4-13CE-4C54-8947-46252D94DEEF}" presName="chevron7" presStyleLbl="alignNode1" presStyleIdx="13" presStyleCnt="14"/>
      <dgm:spPr/>
    </dgm:pt>
    <dgm:pt modelId="{97378F6D-821A-4F56-B816-4AFB8CFF2BFC}" type="pres">
      <dgm:prSet presAssocID="{F3B4C6F4-13CE-4C54-8947-46252D94DEEF}" presName="childtext" presStyleLbl="solidFgAcc1" presStyleIdx="1" presStyleCnt="2" custScaleX="169249" custLinFactNeighborX="352" custLinFactNeighborY="890">
        <dgm:presLayoutVars>
          <dgm:chMax/>
          <dgm:chPref val="0"/>
          <dgm:bulletEnabled val="1"/>
        </dgm:presLayoutVars>
      </dgm:prSet>
      <dgm:spPr/>
      <dgm:t>
        <a:bodyPr/>
        <a:lstStyle/>
        <a:p>
          <a:endParaRPr lang="zh-TW" altLang="en-US"/>
        </a:p>
      </dgm:t>
    </dgm:pt>
  </dgm:ptLst>
  <dgm:cxnLst>
    <dgm:cxn modelId="{7091548E-0554-40AE-805E-325CC3E9343B}" type="presOf" srcId="{1D59FE1C-CFD9-486D-8B68-D2EFF52DEB75}" destId="{97378F6D-821A-4F56-B816-4AFB8CFF2BFC}" srcOrd="0" destOrd="0" presId="urn:microsoft.com/office/officeart/2008/layout/VerticalAccentList"/>
    <dgm:cxn modelId="{231942C0-F02C-4CE2-BF7B-29652263C16F}" type="presOf" srcId="{5071608D-F879-47D2-A214-439059284B34}" destId="{5329A91E-ABEA-4FCE-B427-5E3724E49DE1}" srcOrd="0" destOrd="0" presId="urn:microsoft.com/office/officeart/2008/layout/VerticalAccentList"/>
    <dgm:cxn modelId="{79E73827-9B24-4557-8CD7-7B0D4D9D2106}" type="presOf" srcId="{2AFD5F45-992F-4D01-B2D7-CF0ACD14F780}" destId="{1D5B36E6-C6A1-404D-8DE4-3F36D84BB6B7}" srcOrd="0" destOrd="0" presId="urn:microsoft.com/office/officeart/2008/layout/VerticalAccentList"/>
    <dgm:cxn modelId="{F689B677-14CF-4DE3-A39F-AA72722164AA}" srcId="{F3B4C6F4-13CE-4C54-8947-46252D94DEEF}" destId="{1D59FE1C-CFD9-486D-8B68-D2EFF52DEB75}" srcOrd="0" destOrd="0" parTransId="{0DF9EEE1-7D41-4029-978F-27F3A57AFEDB}" sibTransId="{C5B824C9-DCB8-4C4E-9CE9-F05EDBE4B10B}"/>
    <dgm:cxn modelId="{8B5FA6B2-21A5-42D5-B3E5-6AB074583B1E}" srcId="{5071608D-F879-47D2-A214-439059284B34}" destId="{5EE0B44D-4FA7-45EC-B01C-A4709E050A43}" srcOrd="0" destOrd="0" parTransId="{007352B7-9214-4801-A0FC-D73410B2B96D}" sibTransId="{853CE2AA-EA24-421E-A2F9-7BA0FAC46104}"/>
    <dgm:cxn modelId="{50532085-3A47-4728-9FBF-D17BF1789943}" type="presOf" srcId="{5EE0B44D-4FA7-45EC-B01C-A4709E050A43}" destId="{98073A0B-9591-45B5-BA3A-F7CFFF84FB9F}" srcOrd="0" destOrd="0" presId="urn:microsoft.com/office/officeart/2008/layout/VerticalAccentList"/>
    <dgm:cxn modelId="{30E0A8ED-A256-4C27-B2F7-9908D0EA58BB}" srcId="{5071608D-F879-47D2-A214-439059284B34}" destId="{F3B4C6F4-13CE-4C54-8947-46252D94DEEF}" srcOrd="1" destOrd="0" parTransId="{7E715512-51C7-4157-87BC-B78577B8C1BF}" sibTransId="{620EB54D-8A52-4488-A5DF-50AA5A367488}"/>
    <dgm:cxn modelId="{AA4CB756-15E5-4576-94F0-2971100ECA38}" srcId="{5EE0B44D-4FA7-45EC-B01C-A4709E050A43}" destId="{2AFD5F45-992F-4D01-B2D7-CF0ACD14F780}" srcOrd="0" destOrd="0" parTransId="{BA345F74-4788-47D2-841A-1ADFDE30D8C1}" sibTransId="{D5350214-C66C-4C09-95A8-FBA07DDDC31A}"/>
    <dgm:cxn modelId="{159F6372-1E58-4AE6-8241-1C8402AB75AD}" type="presOf" srcId="{F3B4C6F4-13CE-4C54-8947-46252D94DEEF}" destId="{8A70644D-C360-46CD-AE44-EE8F032C9F35}" srcOrd="0" destOrd="0" presId="urn:microsoft.com/office/officeart/2008/layout/VerticalAccentList"/>
    <dgm:cxn modelId="{CA52D8C6-9639-4FCC-B4DF-4D5601F5093E}" type="presParOf" srcId="{5329A91E-ABEA-4FCE-B427-5E3724E49DE1}" destId="{B54BE30F-B447-4280-8013-4E45F1AF0D47}" srcOrd="0" destOrd="0" presId="urn:microsoft.com/office/officeart/2008/layout/VerticalAccentList"/>
    <dgm:cxn modelId="{5AF2F0EE-8C26-44D2-B3DB-22D2B29B0F66}" type="presParOf" srcId="{B54BE30F-B447-4280-8013-4E45F1AF0D47}" destId="{98073A0B-9591-45B5-BA3A-F7CFFF84FB9F}" srcOrd="0" destOrd="0" presId="urn:microsoft.com/office/officeart/2008/layout/VerticalAccentList"/>
    <dgm:cxn modelId="{921D82CC-BA34-46E2-ADA6-A38085B57984}" type="presParOf" srcId="{5329A91E-ABEA-4FCE-B427-5E3724E49DE1}" destId="{714A079E-24E9-42C8-A576-8A327337667F}" srcOrd="1" destOrd="0" presId="urn:microsoft.com/office/officeart/2008/layout/VerticalAccentList"/>
    <dgm:cxn modelId="{2FBF0618-0030-42B3-8D7E-587512F0D9BB}" type="presParOf" srcId="{714A079E-24E9-42C8-A576-8A327337667F}" destId="{140CFDF0-0A40-4BE1-AE01-B03D02672654}" srcOrd="0" destOrd="0" presId="urn:microsoft.com/office/officeart/2008/layout/VerticalAccentList"/>
    <dgm:cxn modelId="{B5DBB064-6695-483B-97F8-0FBA72973444}" type="presParOf" srcId="{714A079E-24E9-42C8-A576-8A327337667F}" destId="{A5389C8E-305D-43B2-BFCC-81888EFA5DE9}" srcOrd="1" destOrd="0" presId="urn:microsoft.com/office/officeart/2008/layout/VerticalAccentList"/>
    <dgm:cxn modelId="{D222A4E0-CCDE-41C8-B002-839576195A6E}" type="presParOf" srcId="{714A079E-24E9-42C8-A576-8A327337667F}" destId="{025262D1-D2B4-44F0-A508-139CCAC283CC}" srcOrd="2" destOrd="0" presId="urn:microsoft.com/office/officeart/2008/layout/VerticalAccentList"/>
    <dgm:cxn modelId="{8990497C-7C9E-4E8D-A757-25FBABE17D7F}" type="presParOf" srcId="{714A079E-24E9-42C8-A576-8A327337667F}" destId="{AEA6884A-1EEF-4D3C-8981-FDCB09E4105F}" srcOrd="3" destOrd="0" presId="urn:microsoft.com/office/officeart/2008/layout/VerticalAccentList"/>
    <dgm:cxn modelId="{43588724-D092-4CEB-A2A2-A65BD3DC5184}" type="presParOf" srcId="{714A079E-24E9-42C8-A576-8A327337667F}" destId="{0760C408-DA22-4BB4-A12B-864223FEDC94}" srcOrd="4" destOrd="0" presId="urn:microsoft.com/office/officeart/2008/layout/VerticalAccentList"/>
    <dgm:cxn modelId="{7EB4B9DC-8FC4-4FA9-B2B6-71ACF7DCBA6D}" type="presParOf" srcId="{714A079E-24E9-42C8-A576-8A327337667F}" destId="{0F66A802-EC19-4079-8629-DA066C747630}" srcOrd="5" destOrd="0" presId="urn:microsoft.com/office/officeart/2008/layout/VerticalAccentList"/>
    <dgm:cxn modelId="{3631FF0B-9EF0-4007-B90F-E6E18A8E4F8E}" type="presParOf" srcId="{714A079E-24E9-42C8-A576-8A327337667F}" destId="{4881253A-918E-4E56-91A4-9E44F4D6F72C}" srcOrd="6" destOrd="0" presId="urn:microsoft.com/office/officeart/2008/layout/VerticalAccentList"/>
    <dgm:cxn modelId="{00E3A23B-FCA6-423F-8343-4B27C93B3CC3}" type="presParOf" srcId="{714A079E-24E9-42C8-A576-8A327337667F}" destId="{1D5B36E6-C6A1-404D-8DE4-3F36D84BB6B7}" srcOrd="7" destOrd="0" presId="urn:microsoft.com/office/officeart/2008/layout/VerticalAccentList"/>
    <dgm:cxn modelId="{45BD1806-FC28-4BED-91CC-68952D86AF60}" type="presParOf" srcId="{5329A91E-ABEA-4FCE-B427-5E3724E49DE1}" destId="{601284BA-468E-4242-814D-23A1147AEEF9}" srcOrd="2" destOrd="0" presId="urn:microsoft.com/office/officeart/2008/layout/VerticalAccentList"/>
    <dgm:cxn modelId="{BEDA297A-7317-455A-8DA8-81670CAC2DAB}" type="presParOf" srcId="{5329A91E-ABEA-4FCE-B427-5E3724E49DE1}" destId="{D8F9C3B4-FE6E-413B-AB60-B4C11FBDE4CC}" srcOrd="3" destOrd="0" presId="urn:microsoft.com/office/officeart/2008/layout/VerticalAccentList"/>
    <dgm:cxn modelId="{AEE58361-FB7A-4017-BD2D-1637C15C9EC0}" type="presParOf" srcId="{D8F9C3B4-FE6E-413B-AB60-B4C11FBDE4CC}" destId="{8A70644D-C360-46CD-AE44-EE8F032C9F35}" srcOrd="0" destOrd="0" presId="urn:microsoft.com/office/officeart/2008/layout/VerticalAccentList"/>
    <dgm:cxn modelId="{585A0C43-16FF-458D-93D0-EBF4A3976E6C}" type="presParOf" srcId="{5329A91E-ABEA-4FCE-B427-5E3724E49DE1}" destId="{811F2504-7EE8-495B-BB2B-0DE5A00ED004}" srcOrd="4" destOrd="0" presId="urn:microsoft.com/office/officeart/2008/layout/VerticalAccentList"/>
    <dgm:cxn modelId="{B55171B5-3185-4C03-A99F-4757281BB512}" type="presParOf" srcId="{811F2504-7EE8-495B-BB2B-0DE5A00ED004}" destId="{668CBC33-8A06-4C7D-B40A-2E03F27AF319}" srcOrd="0" destOrd="0" presId="urn:microsoft.com/office/officeart/2008/layout/VerticalAccentList"/>
    <dgm:cxn modelId="{AC290D55-55E0-498B-96F8-4C6743A73E79}" type="presParOf" srcId="{811F2504-7EE8-495B-BB2B-0DE5A00ED004}" destId="{1CB36C39-4D65-43EA-BC71-5FA9371CEA79}" srcOrd="1" destOrd="0" presId="urn:microsoft.com/office/officeart/2008/layout/VerticalAccentList"/>
    <dgm:cxn modelId="{FDA5D042-DD39-4B62-8ABF-C7E1DEB73659}" type="presParOf" srcId="{811F2504-7EE8-495B-BB2B-0DE5A00ED004}" destId="{EB5E180D-D5A8-4F71-B513-C1D81121B8A2}" srcOrd="2" destOrd="0" presId="urn:microsoft.com/office/officeart/2008/layout/VerticalAccentList"/>
    <dgm:cxn modelId="{B9E78A46-2995-4418-9C65-A5F7CED896EC}" type="presParOf" srcId="{811F2504-7EE8-495B-BB2B-0DE5A00ED004}" destId="{85451636-C21A-4B50-9B55-2FEF24D98E7A}" srcOrd="3" destOrd="0" presId="urn:microsoft.com/office/officeart/2008/layout/VerticalAccentList"/>
    <dgm:cxn modelId="{C9EB0627-E8A7-4CE8-8106-6C88E06B1229}" type="presParOf" srcId="{811F2504-7EE8-495B-BB2B-0DE5A00ED004}" destId="{1C443CFC-36D7-46D1-9CBE-31C0DEF9A754}" srcOrd="4" destOrd="0" presId="urn:microsoft.com/office/officeart/2008/layout/VerticalAccentList"/>
    <dgm:cxn modelId="{268085BB-D4C3-472C-B324-06C32391E0AB}" type="presParOf" srcId="{811F2504-7EE8-495B-BB2B-0DE5A00ED004}" destId="{1219F59F-C49C-4EFC-AE96-B60F62AF2F7B}" srcOrd="5" destOrd="0" presId="urn:microsoft.com/office/officeart/2008/layout/VerticalAccentList"/>
    <dgm:cxn modelId="{B23DC73F-4806-4675-9998-E58F7CD87227}" type="presParOf" srcId="{811F2504-7EE8-495B-BB2B-0DE5A00ED004}" destId="{23B25BF4-F8E2-414E-B634-E11465935002}" srcOrd="6" destOrd="0" presId="urn:microsoft.com/office/officeart/2008/layout/VerticalAccentList"/>
    <dgm:cxn modelId="{FCDB8C3D-49EB-4610-961B-C181EA339501}" type="presParOf" srcId="{811F2504-7EE8-495B-BB2B-0DE5A00ED004}" destId="{97378F6D-821A-4F56-B816-4AFB8CFF2BFC}"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5EE18E-8701-422B-A2A4-F4FB508DF739}"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zh-TW" altLang="en-US"/>
        </a:p>
      </dgm:t>
    </dgm:pt>
    <dgm:pt modelId="{05CC03E4-6B59-459A-9225-913EE7F17728}">
      <dgm:prSet phldrT="[文字]"/>
      <dgm:spPr/>
      <dgm:t>
        <a:bodyPr/>
        <a:lstStyle/>
        <a:p>
          <a:r>
            <a:rPr lang="en-US" altLang="zh-TW" dirty="0" smtClean="0"/>
            <a:t>TIME</a:t>
          </a:r>
          <a:endParaRPr lang="zh-TW" altLang="en-US" dirty="0"/>
        </a:p>
      </dgm:t>
    </dgm:pt>
    <dgm:pt modelId="{F6178EB5-0A58-42F5-9761-7D732730891A}" type="parTrans" cxnId="{C4CA30AE-757C-4E47-AA10-3E720BDBECE8}">
      <dgm:prSet/>
      <dgm:spPr/>
      <dgm:t>
        <a:bodyPr/>
        <a:lstStyle/>
        <a:p>
          <a:endParaRPr lang="zh-TW" altLang="en-US"/>
        </a:p>
      </dgm:t>
    </dgm:pt>
    <dgm:pt modelId="{AB764665-8B26-44D2-8B3F-9CD8F36AB62F}" type="sibTrans" cxnId="{C4CA30AE-757C-4E47-AA10-3E720BDBECE8}">
      <dgm:prSet/>
      <dgm:spPr/>
      <dgm:t>
        <a:bodyPr/>
        <a:lstStyle/>
        <a:p>
          <a:endParaRPr lang="zh-TW" altLang="en-US"/>
        </a:p>
      </dgm:t>
    </dgm:pt>
    <dgm:pt modelId="{7E9F4149-C560-49E7-82DD-40AFE2A64BBD}">
      <dgm:prSet phldrT="[文字]"/>
      <dgm:spPr/>
      <dgm:t>
        <a:bodyPr/>
        <a:lstStyle/>
        <a:p>
          <a:r>
            <a:rPr lang="en-US" altLang="zh-TW" dirty="0" smtClean="0">
              <a:solidFill>
                <a:srgbClr val="FF0000"/>
              </a:solidFill>
              <a:latin typeface="微軟正黑體" panose="020B0604030504040204" pitchFamily="34" charset="-120"/>
              <a:ea typeface="微軟正黑體" panose="020B0604030504040204" pitchFamily="34" charset="-120"/>
            </a:rPr>
            <a:t>Information</a:t>
          </a:r>
          <a:endParaRPr lang="zh-TW" altLang="en-US" dirty="0">
            <a:solidFill>
              <a:srgbClr val="FF0000"/>
            </a:solidFill>
            <a:latin typeface="微軟正黑體" panose="020B0604030504040204" pitchFamily="34" charset="-120"/>
            <a:ea typeface="微軟正黑體" panose="020B0604030504040204" pitchFamily="34" charset="-120"/>
          </a:endParaRPr>
        </a:p>
      </dgm:t>
    </dgm:pt>
    <dgm:pt modelId="{B0C0D86B-F3DD-45A5-A7C7-77C7065F7496}" type="parTrans" cxnId="{CEB5A064-3B32-45B5-A9CB-D87664C40D27}">
      <dgm:prSet/>
      <dgm:spPr/>
      <dgm:t>
        <a:bodyPr/>
        <a:lstStyle/>
        <a:p>
          <a:endParaRPr lang="zh-TW" altLang="en-US"/>
        </a:p>
      </dgm:t>
    </dgm:pt>
    <dgm:pt modelId="{6C1B2435-E826-464F-A557-310F6D60B16A}" type="sibTrans" cxnId="{CEB5A064-3B32-45B5-A9CB-D87664C40D27}">
      <dgm:prSet/>
      <dgm:spPr/>
      <dgm:t>
        <a:bodyPr/>
        <a:lstStyle/>
        <a:p>
          <a:endParaRPr lang="zh-TW" altLang="en-US"/>
        </a:p>
      </dgm:t>
    </dgm:pt>
    <dgm:pt modelId="{A0AA8FB7-31D0-405F-A773-BD46C85B103A}" type="pres">
      <dgm:prSet presAssocID="{B85EE18E-8701-422B-A2A4-F4FB508DF739}" presName="Name0" presStyleCnt="0">
        <dgm:presLayoutVars>
          <dgm:chMax val="7"/>
          <dgm:chPref val="5"/>
        </dgm:presLayoutVars>
      </dgm:prSet>
      <dgm:spPr/>
      <dgm:t>
        <a:bodyPr/>
        <a:lstStyle/>
        <a:p>
          <a:endParaRPr lang="zh-TW" altLang="en-US"/>
        </a:p>
      </dgm:t>
    </dgm:pt>
    <dgm:pt modelId="{42B87207-D901-436B-AB95-E065F833F40D}" type="pres">
      <dgm:prSet presAssocID="{B85EE18E-8701-422B-A2A4-F4FB508DF739}" presName="arrowNode" presStyleLbl="node1" presStyleIdx="0" presStyleCnt="1" custAng="20766714" custLinFactNeighborX="-12887" custLinFactNeighborY="294"/>
      <dgm:spPr/>
    </dgm:pt>
    <dgm:pt modelId="{5F0FBAD1-5CB2-4F17-B52B-8FC42FE71893}" type="pres">
      <dgm:prSet presAssocID="{05CC03E4-6B59-459A-9225-913EE7F17728}" presName="txNode1" presStyleLbl="revTx" presStyleIdx="0" presStyleCnt="2" custLinFactX="38941" custLinFactY="82320" custLinFactNeighborX="100000" custLinFactNeighborY="100000">
        <dgm:presLayoutVars>
          <dgm:bulletEnabled val="1"/>
        </dgm:presLayoutVars>
      </dgm:prSet>
      <dgm:spPr/>
      <dgm:t>
        <a:bodyPr/>
        <a:lstStyle/>
        <a:p>
          <a:endParaRPr lang="zh-TW" altLang="en-US"/>
        </a:p>
      </dgm:t>
    </dgm:pt>
    <dgm:pt modelId="{0C838863-3F00-4882-BD31-72D341DC3851}" type="pres">
      <dgm:prSet presAssocID="{7E9F4149-C560-49E7-82DD-40AFE2A64BBD}" presName="txNode2" presStyleLbl="revTx" presStyleIdx="1" presStyleCnt="2" custLinFactNeighborX="47210" custLinFactNeighborY="-91606">
        <dgm:presLayoutVars>
          <dgm:bulletEnabled val="1"/>
        </dgm:presLayoutVars>
      </dgm:prSet>
      <dgm:spPr/>
      <dgm:t>
        <a:bodyPr/>
        <a:lstStyle/>
        <a:p>
          <a:endParaRPr lang="zh-TW" altLang="en-US"/>
        </a:p>
      </dgm:t>
    </dgm:pt>
  </dgm:ptLst>
  <dgm:cxnLst>
    <dgm:cxn modelId="{C4CA30AE-757C-4E47-AA10-3E720BDBECE8}" srcId="{B85EE18E-8701-422B-A2A4-F4FB508DF739}" destId="{05CC03E4-6B59-459A-9225-913EE7F17728}" srcOrd="0" destOrd="0" parTransId="{F6178EB5-0A58-42F5-9761-7D732730891A}" sibTransId="{AB764665-8B26-44D2-8B3F-9CD8F36AB62F}"/>
    <dgm:cxn modelId="{6FD315A3-9B49-45D8-9ABD-EF12CE1CFB98}" type="presOf" srcId="{B85EE18E-8701-422B-A2A4-F4FB508DF739}" destId="{A0AA8FB7-31D0-405F-A773-BD46C85B103A}" srcOrd="0" destOrd="0" presId="urn:microsoft.com/office/officeart/2009/3/layout/DescendingProcess"/>
    <dgm:cxn modelId="{37A6586F-44E2-4D2F-BB16-E90EBE2C04D5}" type="presOf" srcId="{05CC03E4-6B59-459A-9225-913EE7F17728}" destId="{5F0FBAD1-5CB2-4F17-B52B-8FC42FE71893}" srcOrd="0" destOrd="0" presId="urn:microsoft.com/office/officeart/2009/3/layout/DescendingProcess"/>
    <dgm:cxn modelId="{2FB991A1-E6C8-48B4-A18D-5D69DC3BE62C}" type="presOf" srcId="{7E9F4149-C560-49E7-82DD-40AFE2A64BBD}" destId="{0C838863-3F00-4882-BD31-72D341DC3851}" srcOrd="0" destOrd="0" presId="urn:microsoft.com/office/officeart/2009/3/layout/DescendingProcess"/>
    <dgm:cxn modelId="{CEB5A064-3B32-45B5-A9CB-D87664C40D27}" srcId="{B85EE18E-8701-422B-A2A4-F4FB508DF739}" destId="{7E9F4149-C560-49E7-82DD-40AFE2A64BBD}" srcOrd="1" destOrd="0" parTransId="{B0C0D86B-F3DD-45A5-A7C7-77C7065F7496}" sibTransId="{6C1B2435-E826-464F-A557-310F6D60B16A}"/>
    <dgm:cxn modelId="{00B97283-B7D3-41F5-9BC7-45121E612979}" type="presParOf" srcId="{A0AA8FB7-31D0-405F-A773-BD46C85B103A}" destId="{42B87207-D901-436B-AB95-E065F833F40D}" srcOrd="0" destOrd="0" presId="urn:microsoft.com/office/officeart/2009/3/layout/DescendingProcess"/>
    <dgm:cxn modelId="{594A7BCA-E072-4389-B001-6E4559630C24}" type="presParOf" srcId="{A0AA8FB7-31D0-405F-A773-BD46C85B103A}" destId="{5F0FBAD1-5CB2-4F17-B52B-8FC42FE71893}" srcOrd="1" destOrd="0" presId="urn:microsoft.com/office/officeart/2009/3/layout/DescendingProcess"/>
    <dgm:cxn modelId="{DE1DAE22-2689-4EBB-82F6-710D813E0820}" type="presParOf" srcId="{A0AA8FB7-31D0-405F-A773-BD46C85B103A}" destId="{0C838863-3F00-4882-BD31-72D341DC3851}" srcOrd="2"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73A0B-9591-45B5-BA3A-F7CFFF84FB9F}">
      <dsp:nvSpPr>
        <dsp:cNvPr id="0" name=""/>
        <dsp:cNvSpPr/>
      </dsp:nvSpPr>
      <dsp:spPr>
        <a:xfrm>
          <a:off x="230340" y="1006"/>
          <a:ext cx="4015261" cy="365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zh-TW" altLang="en-US" sz="1800" kern="1200" dirty="0" smtClean="0">
              <a:solidFill>
                <a:srgbClr val="FF0000"/>
              </a:solidFill>
              <a:latin typeface="微軟正黑體" panose="020B0604030504040204" pitchFamily="34" charset="-120"/>
              <a:ea typeface="微軟正黑體" panose="020B0604030504040204" pitchFamily="34" charset="-120"/>
            </a:rPr>
            <a:t>現實</a:t>
          </a:r>
          <a:endParaRPr lang="zh-TW" altLang="en-US" sz="1800" kern="1200" dirty="0">
            <a:solidFill>
              <a:srgbClr val="FF0000"/>
            </a:solidFill>
            <a:latin typeface="微軟正黑體" panose="020B0604030504040204" pitchFamily="34" charset="-120"/>
            <a:ea typeface="微軟正黑體" panose="020B0604030504040204" pitchFamily="34" charset="-120"/>
          </a:endParaRPr>
        </a:p>
      </dsp:txBody>
      <dsp:txXfrm>
        <a:off x="230340" y="1006"/>
        <a:ext cx="4015261" cy="365023"/>
      </dsp:txXfrm>
    </dsp:sp>
    <dsp:sp modelId="{140CFDF0-0A40-4BE1-AE01-B03D02672654}">
      <dsp:nvSpPr>
        <dsp:cNvPr id="0" name=""/>
        <dsp:cNvSpPr/>
      </dsp:nvSpPr>
      <dsp:spPr>
        <a:xfrm>
          <a:off x="1638677" y="366029"/>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389C8E-305D-43B2-BFCC-81888EFA5DE9}">
      <dsp:nvSpPr>
        <dsp:cNvPr id="0" name=""/>
        <dsp:cNvSpPr/>
      </dsp:nvSpPr>
      <dsp:spPr>
        <a:xfrm>
          <a:off x="2203045" y="366029"/>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5262D1-D2B4-44F0-A508-139CCAC283CC}">
      <dsp:nvSpPr>
        <dsp:cNvPr id="0" name=""/>
        <dsp:cNvSpPr/>
      </dsp:nvSpPr>
      <dsp:spPr>
        <a:xfrm>
          <a:off x="2767858" y="366029"/>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6884A-1EEF-4D3C-8981-FDCB09E4105F}">
      <dsp:nvSpPr>
        <dsp:cNvPr id="0" name=""/>
        <dsp:cNvSpPr/>
      </dsp:nvSpPr>
      <dsp:spPr>
        <a:xfrm>
          <a:off x="3332226" y="366029"/>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60C408-DA22-4BB4-A12B-864223FEDC94}">
      <dsp:nvSpPr>
        <dsp:cNvPr id="0" name=""/>
        <dsp:cNvSpPr/>
      </dsp:nvSpPr>
      <dsp:spPr>
        <a:xfrm>
          <a:off x="3897039" y="366029"/>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66A802-EC19-4079-8629-DA066C747630}">
      <dsp:nvSpPr>
        <dsp:cNvPr id="0" name=""/>
        <dsp:cNvSpPr/>
      </dsp:nvSpPr>
      <dsp:spPr>
        <a:xfrm>
          <a:off x="4461406" y="366029"/>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81253A-918E-4E56-91A4-9E44F4D6F72C}">
      <dsp:nvSpPr>
        <dsp:cNvPr id="0" name=""/>
        <dsp:cNvSpPr/>
      </dsp:nvSpPr>
      <dsp:spPr>
        <a:xfrm>
          <a:off x="5013536" y="366029"/>
          <a:ext cx="964939"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B36E6-C6A1-404D-8DE4-3F36D84BB6B7}">
      <dsp:nvSpPr>
        <dsp:cNvPr id="0" name=""/>
        <dsp:cNvSpPr/>
      </dsp:nvSpPr>
      <dsp:spPr>
        <a:xfrm>
          <a:off x="244657" y="425265"/>
          <a:ext cx="6884135" cy="594853"/>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800100">
            <a:lnSpc>
              <a:spcPct val="90000"/>
            </a:lnSpc>
            <a:spcBef>
              <a:spcPct val="0"/>
            </a:spcBef>
            <a:spcAft>
              <a:spcPct val="35000"/>
            </a:spcAft>
          </a:pPr>
          <a:r>
            <a:rPr lang="en-US" altLang="zh-TW" sz="1800" kern="1200" dirty="0" smtClean="0">
              <a:latin typeface="微軟正黑體" panose="020B0604030504040204" pitchFamily="34" charset="-120"/>
              <a:ea typeface="微軟正黑體" panose="020B0604030504040204" pitchFamily="34" charset="-120"/>
            </a:rPr>
            <a:t>[</a:t>
          </a:r>
          <a:r>
            <a:rPr lang="zh-TW" altLang="en-US" sz="1800" b="1" kern="1200" dirty="0" smtClean="0">
              <a:latin typeface="微軟正黑體" panose="020B0604030504040204" pitchFamily="34" charset="-120"/>
              <a:ea typeface="微軟正黑體" panose="020B0604030504040204" pitchFamily="34" charset="-120"/>
            </a:rPr>
            <a:t>方向</a:t>
          </a:r>
          <a:r>
            <a:rPr lang="en-US" altLang="zh-TW" sz="1800" kern="1200" dirty="0" smtClean="0">
              <a:latin typeface="微軟正黑體" panose="020B0604030504040204" pitchFamily="34" charset="-120"/>
              <a:ea typeface="微軟正黑體" panose="020B0604030504040204" pitchFamily="34" charset="-120"/>
            </a:rPr>
            <a:t>]</a:t>
          </a:r>
          <a:r>
            <a:rPr lang="zh-TW" altLang="en-US" sz="1600" b="0" kern="1200" dirty="0" smtClean="0">
              <a:solidFill>
                <a:schemeClr val="tx1"/>
              </a:solidFill>
              <a:latin typeface="微軟正黑體" panose="020B0604030504040204" pitchFamily="34" charset="-120"/>
              <a:ea typeface="微軟正黑體" panose="020B0604030504040204" pitchFamily="34" charset="-120"/>
            </a:rPr>
            <a:t>如果我們能知道人的下一步往哪個方向，就能大概知道他要前往哪裡    </a:t>
          </a:r>
          <a:endParaRPr lang="zh-TW" altLang="en-US" sz="1600" b="0" kern="1200" dirty="0">
            <a:solidFill>
              <a:schemeClr val="tx1"/>
            </a:solidFill>
            <a:latin typeface="微軟正黑體" panose="020B0604030504040204" pitchFamily="34" charset="-120"/>
            <a:ea typeface="微軟正黑體" panose="020B0604030504040204" pitchFamily="34" charset="-120"/>
          </a:endParaRPr>
        </a:p>
      </dsp:txBody>
      <dsp:txXfrm>
        <a:off x="244657" y="425265"/>
        <a:ext cx="6884135" cy="594853"/>
      </dsp:txXfrm>
    </dsp:sp>
    <dsp:sp modelId="{8A70644D-C360-46CD-AE44-EE8F032C9F35}">
      <dsp:nvSpPr>
        <dsp:cNvPr id="0" name=""/>
        <dsp:cNvSpPr/>
      </dsp:nvSpPr>
      <dsp:spPr>
        <a:xfrm>
          <a:off x="230340" y="1136888"/>
          <a:ext cx="4015261" cy="365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a:lnSpc>
              <a:spcPct val="90000"/>
            </a:lnSpc>
            <a:spcBef>
              <a:spcPct val="0"/>
            </a:spcBef>
            <a:spcAft>
              <a:spcPct val="35000"/>
            </a:spcAft>
          </a:pPr>
          <a:r>
            <a:rPr lang="zh-TW" altLang="en-US" sz="1800" kern="1200" dirty="0" smtClean="0">
              <a:solidFill>
                <a:srgbClr val="FF0000"/>
              </a:solidFill>
              <a:latin typeface="微軟正黑體" panose="020B0604030504040204" pitchFamily="34" charset="-120"/>
              <a:ea typeface="微軟正黑體" panose="020B0604030504040204" pitchFamily="34" charset="-120"/>
            </a:rPr>
            <a:t>股市</a:t>
          </a:r>
          <a:endParaRPr lang="zh-TW" altLang="en-US" sz="1800" kern="1200" dirty="0">
            <a:solidFill>
              <a:srgbClr val="FF0000"/>
            </a:solidFill>
            <a:latin typeface="微軟正黑體" panose="020B0604030504040204" pitchFamily="34" charset="-120"/>
            <a:ea typeface="微軟正黑體" panose="020B0604030504040204" pitchFamily="34" charset="-120"/>
          </a:endParaRPr>
        </a:p>
      </dsp:txBody>
      <dsp:txXfrm>
        <a:off x="230340" y="1136888"/>
        <a:ext cx="4015261" cy="365023"/>
      </dsp:txXfrm>
    </dsp:sp>
    <dsp:sp modelId="{668CBC33-8A06-4C7D-B40A-2E03F27AF319}">
      <dsp:nvSpPr>
        <dsp:cNvPr id="0" name=""/>
        <dsp:cNvSpPr/>
      </dsp:nvSpPr>
      <dsp:spPr>
        <a:xfrm>
          <a:off x="1638677" y="1501911"/>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B36C39-4D65-43EA-BC71-5FA9371CEA79}">
      <dsp:nvSpPr>
        <dsp:cNvPr id="0" name=""/>
        <dsp:cNvSpPr/>
      </dsp:nvSpPr>
      <dsp:spPr>
        <a:xfrm>
          <a:off x="2203045" y="1501911"/>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5E180D-D5A8-4F71-B513-C1D81121B8A2}">
      <dsp:nvSpPr>
        <dsp:cNvPr id="0" name=""/>
        <dsp:cNvSpPr/>
      </dsp:nvSpPr>
      <dsp:spPr>
        <a:xfrm>
          <a:off x="2767858" y="1501911"/>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451636-C21A-4B50-9B55-2FEF24D98E7A}">
      <dsp:nvSpPr>
        <dsp:cNvPr id="0" name=""/>
        <dsp:cNvSpPr/>
      </dsp:nvSpPr>
      <dsp:spPr>
        <a:xfrm>
          <a:off x="3332226" y="1501911"/>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443CFC-36D7-46D1-9CBE-31C0DEF9A754}">
      <dsp:nvSpPr>
        <dsp:cNvPr id="0" name=""/>
        <dsp:cNvSpPr/>
      </dsp:nvSpPr>
      <dsp:spPr>
        <a:xfrm>
          <a:off x="3897039" y="1501911"/>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19F59F-C49C-4EFC-AE96-B60F62AF2F7B}">
      <dsp:nvSpPr>
        <dsp:cNvPr id="0" name=""/>
        <dsp:cNvSpPr/>
      </dsp:nvSpPr>
      <dsp:spPr>
        <a:xfrm>
          <a:off x="4461406" y="1501911"/>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B25BF4-F8E2-414E-B634-E11465935002}">
      <dsp:nvSpPr>
        <dsp:cNvPr id="0" name=""/>
        <dsp:cNvSpPr/>
      </dsp:nvSpPr>
      <dsp:spPr>
        <a:xfrm>
          <a:off x="5026220" y="1501911"/>
          <a:ext cx="939571" cy="743566"/>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378F6D-821A-4F56-B816-4AFB8CFF2BFC}">
      <dsp:nvSpPr>
        <dsp:cNvPr id="0" name=""/>
        <dsp:cNvSpPr/>
      </dsp:nvSpPr>
      <dsp:spPr>
        <a:xfrm>
          <a:off x="244657" y="1581562"/>
          <a:ext cx="6884135" cy="594853"/>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l" defTabSz="800100">
            <a:lnSpc>
              <a:spcPct val="90000"/>
            </a:lnSpc>
            <a:spcBef>
              <a:spcPct val="0"/>
            </a:spcBef>
            <a:spcAft>
              <a:spcPct val="35000"/>
            </a:spcAft>
          </a:pPr>
          <a:r>
            <a:rPr lang="en-US" altLang="zh-TW" sz="1800" kern="1200" dirty="0" smtClean="0">
              <a:latin typeface="微軟正黑體" panose="020B0604030504040204" pitchFamily="34" charset="-120"/>
              <a:ea typeface="微軟正黑體" panose="020B0604030504040204" pitchFamily="34" charset="-120"/>
            </a:rPr>
            <a:t>[</a:t>
          </a:r>
          <a:r>
            <a:rPr lang="zh-TW" altLang="en-US" sz="1800" b="1" kern="1200" dirty="0" smtClean="0">
              <a:latin typeface="微軟正黑體" panose="020B0604030504040204" pitchFamily="34" charset="-120"/>
              <a:ea typeface="微軟正黑體" panose="020B0604030504040204" pitchFamily="34" charset="-120"/>
            </a:rPr>
            <a:t>走勢</a:t>
          </a:r>
          <a:r>
            <a:rPr lang="en-US" altLang="zh-TW" sz="1800" kern="1200" dirty="0" smtClean="0">
              <a:latin typeface="微軟正黑體" panose="020B0604030504040204" pitchFamily="34" charset="-120"/>
              <a:ea typeface="微軟正黑體" panose="020B0604030504040204" pitchFamily="34" charset="-120"/>
            </a:rPr>
            <a:t>]</a:t>
          </a:r>
          <a:r>
            <a:rPr lang="zh-TW" altLang="en-US" sz="1600" b="0" kern="1200" dirty="0" smtClean="0">
              <a:solidFill>
                <a:schemeClr val="tx1"/>
              </a:solidFill>
              <a:latin typeface="微軟正黑體" panose="020B0604030504040204" pitchFamily="34" charset="-120"/>
              <a:ea typeface="微軟正黑體" panose="020B0604030504040204" pitchFamily="34" charset="-120"/>
            </a:rPr>
            <a:t>如果我們能找出最佳組合因素，便能預測出</a:t>
          </a:r>
          <a:r>
            <a:rPr lang="en-US" altLang="zh-TW" sz="1600" b="0" kern="1200" dirty="0" smtClean="0">
              <a:solidFill>
                <a:schemeClr val="tx1"/>
              </a:solidFill>
              <a:latin typeface="微軟正黑體" panose="020B0604030504040204" pitchFamily="34" charset="-120"/>
              <a:ea typeface="微軟正黑體" panose="020B0604030504040204" pitchFamily="34" charset="-120"/>
            </a:rPr>
            <a:t>k</a:t>
          </a:r>
          <a:r>
            <a:rPr lang="zh-TW" altLang="en-US" sz="1600" b="0" kern="1200" dirty="0" smtClean="0">
              <a:solidFill>
                <a:schemeClr val="tx1"/>
              </a:solidFill>
              <a:latin typeface="微軟正黑體" panose="020B0604030504040204" pitchFamily="34" charset="-120"/>
              <a:ea typeface="微軟正黑體" panose="020B0604030504040204" pitchFamily="34" charset="-120"/>
            </a:rPr>
            <a:t>線走勢</a:t>
          </a:r>
          <a:endParaRPr lang="en-US" altLang="zh-TW" sz="1600" b="0" kern="1200" dirty="0" smtClean="0">
            <a:solidFill>
              <a:schemeClr val="tx1"/>
            </a:solidFill>
            <a:latin typeface="微軟正黑體" panose="020B0604030504040204" pitchFamily="34" charset="-120"/>
            <a:ea typeface="微軟正黑體" panose="020B0604030504040204" pitchFamily="34" charset="-120"/>
          </a:endParaRPr>
        </a:p>
      </dsp:txBody>
      <dsp:txXfrm>
        <a:off x="244657" y="1581562"/>
        <a:ext cx="6884135" cy="594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87207-D901-436B-AB95-E065F833F40D}">
      <dsp:nvSpPr>
        <dsp:cNvPr id="0" name=""/>
        <dsp:cNvSpPr/>
      </dsp:nvSpPr>
      <dsp:spPr>
        <a:xfrm rot="3563088">
          <a:off x="669665" y="588000"/>
          <a:ext cx="2513700" cy="1752992"/>
        </a:xfrm>
        <a:prstGeom prst="swooshArrow">
          <a:avLst>
            <a:gd name="adj1" fmla="val 16310"/>
            <a:gd name="adj2" fmla="val 313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0FBAD1-5CB2-4F17-B52B-8FC42FE71893}">
      <dsp:nvSpPr>
        <dsp:cNvPr id="0" name=""/>
        <dsp:cNvSpPr/>
      </dsp:nvSpPr>
      <dsp:spPr>
        <a:xfrm>
          <a:off x="2457372" y="849428"/>
          <a:ext cx="1185131" cy="46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lvl="0" algn="ctr" defTabSz="889000">
            <a:lnSpc>
              <a:spcPct val="90000"/>
            </a:lnSpc>
            <a:spcBef>
              <a:spcPct val="0"/>
            </a:spcBef>
            <a:spcAft>
              <a:spcPct val="35000"/>
            </a:spcAft>
          </a:pPr>
          <a:r>
            <a:rPr lang="en-US" altLang="zh-TW" sz="2000" kern="1200" dirty="0" smtClean="0"/>
            <a:t>TIME</a:t>
          </a:r>
          <a:endParaRPr lang="zh-TW" altLang="en-US" sz="2000" kern="1200" dirty="0"/>
        </a:p>
      </dsp:txBody>
      <dsp:txXfrm>
        <a:off x="2457372" y="849428"/>
        <a:ext cx="1185131" cy="465899"/>
      </dsp:txXfrm>
    </dsp:sp>
    <dsp:sp modelId="{0C838863-3F00-4882-BD31-72D341DC3851}">
      <dsp:nvSpPr>
        <dsp:cNvPr id="0" name=""/>
        <dsp:cNvSpPr/>
      </dsp:nvSpPr>
      <dsp:spPr>
        <a:xfrm>
          <a:off x="3168350" y="2019180"/>
          <a:ext cx="1601529" cy="46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lvl="0" algn="ctr" defTabSz="889000">
            <a:lnSpc>
              <a:spcPct val="90000"/>
            </a:lnSpc>
            <a:spcBef>
              <a:spcPct val="0"/>
            </a:spcBef>
            <a:spcAft>
              <a:spcPct val="35000"/>
            </a:spcAft>
          </a:pPr>
          <a:r>
            <a:rPr lang="en-US" altLang="zh-TW" sz="2000" kern="1200" dirty="0" smtClean="0">
              <a:solidFill>
                <a:srgbClr val="FF0000"/>
              </a:solidFill>
              <a:latin typeface="微軟正黑體" panose="020B0604030504040204" pitchFamily="34" charset="-120"/>
              <a:ea typeface="微軟正黑體" panose="020B0604030504040204" pitchFamily="34" charset="-120"/>
            </a:rPr>
            <a:t>Information</a:t>
          </a:r>
          <a:endParaRPr lang="zh-TW" altLang="en-US" sz="2000" kern="1200" dirty="0">
            <a:solidFill>
              <a:srgbClr val="FF0000"/>
            </a:solidFill>
            <a:latin typeface="微軟正黑體" panose="020B0604030504040204" pitchFamily="34" charset="-120"/>
            <a:ea typeface="微軟正黑體" panose="020B0604030504040204" pitchFamily="34" charset="-120"/>
          </a:endParaRPr>
        </a:p>
      </dsp:txBody>
      <dsp:txXfrm>
        <a:off x="3168350" y="2019180"/>
        <a:ext cx="1601529" cy="465899"/>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宋体" pitchFamily="2" charset="-122"/>
              </a:defRPr>
            </a:lvl1pPr>
          </a:lstStyle>
          <a:p>
            <a:pPr>
              <a:defRPr/>
            </a:pPr>
            <a:fld id="{A4C7347C-4AE7-49E9-9F62-62A3DB628E56}" type="datetimeFigureOut">
              <a:rPr lang="zh-CN" altLang="en-US"/>
              <a:pPr>
                <a:defRPr/>
              </a:pPr>
              <a:t>2018/6/16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26AA6FA-98E7-4CB4-B2A8-701EE1AD0652}" type="slidenum">
              <a:rPr lang="zh-CN" altLang="en-US"/>
              <a:pPr/>
              <a:t>‹#›</a:t>
            </a:fld>
            <a:endParaRPr lang="zh-CN" altLang="en-US"/>
          </a:p>
        </p:txBody>
      </p:sp>
    </p:spTree>
    <p:extLst>
      <p:ext uri="{BB962C8B-B14F-4D97-AF65-F5344CB8AC3E}">
        <p14:creationId xmlns:p14="http://schemas.microsoft.com/office/powerpoint/2010/main" val="38567964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微軟正黑體" panose="020B0604030504040204" pitchFamily="34" charset="-120"/>
                <a:ea typeface="微軟正黑體" panose="020B0604030504040204" pitchFamily="34" charset="-120"/>
              </a:rPr>
              <a:t>所以我們都盡量與用最新的資料去研究，而該原始資料庫是</a:t>
            </a:r>
            <a:r>
              <a:rPr lang="en-US" altLang="zh-TW" dirty="0" smtClean="0">
                <a:latin typeface="微軟正黑體" panose="020B0604030504040204" pitchFamily="34" charset="-120"/>
                <a:ea typeface="微軟正黑體" panose="020B0604030504040204" pitchFamily="34" charset="-120"/>
              </a:rPr>
              <a:t>2013</a:t>
            </a:r>
            <a:r>
              <a:rPr lang="zh-TW" altLang="en-US" dirty="0" smtClean="0">
                <a:latin typeface="微軟正黑體" panose="020B0604030504040204" pitchFamily="34" charset="-120"/>
                <a:ea typeface="微軟正黑體" panose="020B0604030504040204" pitchFamily="34" charset="-120"/>
              </a:rPr>
              <a:t>及</a:t>
            </a:r>
            <a:r>
              <a:rPr lang="en-US" altLang="zh-TW" dirty="0" smtClean="0">
                <a:latin typeface="微軟正黑體" panose="020B0604030504040204" pitchFamily="34" charset="-120"/>
                <a:ea typeface="微軟正黑體" panose="020B0604030504040204" pitchFamily="34" charset="-120"/>
              </a:rPr>
              <a:t>2014</a:t>
            </a:r>
            <a:r>
              <a:rPr lang="zh-TW" altLang="en-US" dirty="0" smtClean="0">
                <a:latin typeface="微軟正黑體" panose="020B0604030504040204" pitchFamily="34" charset="-120"/>
                <a:ea typeface="微軟正黑體" panose="020B0604030504040204" pitchFamily="34" charset="-120"/>
              </a:rPr>
              <a:t>年的交易資料，所以我們採用的因素也都取用該年度的資料，而研究的結果對現今或未來參考的價值或多或少都會隨著時間的經過而降低其可靠性。</a:t>
            </a:r>
          </a:p>
          <a:p>
            <a:endParaRPr lang="zh-TW" altLang="en-US" dirty="0"/>
          </a:p>
        </p:txBody>
      </p:sp>
      <p:sp>
        <p:nvSpPr>
          <p:cNvPr id="4" name="投影片編號版面配置區 3"/>
          <p:cNvSpPr>
            <a:spLocks noGrp="1"/>
          </p:cNvSpPr>
          <p:nvPr>
            <p:ph type="sldNum" sz="quarter" idx="10"/>
          </p:nvPr>
        </p:nvSpPr>
        <p:spPr/>
        <p:txBody>
          <a:bodyPr/>
          <a:lstStyle/>
          <a:p>
            <a:fld id="{E26AA6FA-98E7-4CB4-B2A8-701EE1AD0652}" type="slidenum">
              <a:rPr lang="zh-CN" altLang="en-US" smtClean="0"/>
              <a:pPr/>
              <a:t>9</a:t>
            </a:fld>
            <a:endParaRPr lang="zh-CN" altLang="en-US"/>
          </a:p>
        </p:txBody>
      </p:sp>
    </p:spTree>
    <p:extLst>
      <p:ext uri="{BB962C8B-B14F-4D97-AF65-F5344CB8AC3E}">
        <p14:creationId xmlns:p14="http://schemas.microsoft.com/office/powerpoint/2010/main" val="300318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89529AC-53F8-4E62-9E88-0C025CA6CE7F}" type="datetimeFigureOut">
              <a:rPr lang="zh-CN" altLang="en-US"/>
              <a:pPr>
                <a:defRPr/>
              </a:pPr>
              <a:t>2018/6/16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D11CE11-8125-4C05-A1F8-C227624C6047}" type="slidenum">
              <a:rPr lang="zh-CN" altLang="en-US"/>
              <a:pPr/>
              <a:t>‹#›</a:t>
            </a:fld>
            <a:endParaRPr lang="zh-CN" altLang="en-US"/>
          </a:p>
        </p:txBody>
      </p:sp>
    </p:spTree>
    <p:extLst>
      <p:ext uri="{BB962C8B-B14F-4D97-AF65-F5344CB8AC3E}">
        <p14:creationId xmlns:p14="http://schemas.microsoft.com/office/powerpoint/2010/main" val="236492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DB9460B-246B-41F9-B8A7-EF8B99F53319}" type="datetimeFigureOut">
              <a:rPr lang="zh-CN" altLang="en-US"/>
              <a:pPr>
                <a:defRPr/>
              </a:pPr>
              <a:t>2018/6/16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AA4FE94-AE46-48CC-9B47-D82578E6958F}" type="slidenum">
              <a:rPr lang="zh-CN" altLang="en-US"/>
              <a:pPr/>
              <a:t>‹#›</a:t>
            </a:fld>
            <a:endParaRPr lang="zh-CN" altLang="en-US"/>
          </a:p>
        </p:txBody>
      </p:sp>
    </p:spTree>
    <p:extLst>
      <p:ext uri="{BB962C8B-B14F-4D97-AF65-F5344CB8AC3E}">
        <p14:creationId xmlns:p14="http://schemas.microsoft.com/office/powerpoint/2010/main" val="233992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1E6BA63-7C75-4CE6-A33C-EACA5C7D795D}" type="datetimeFigureOut">
              <a:rPr lang="zh-CN" altLang="en-US"/>
              <a:pPr>
                <a:defRPr/>
              </a:pPr>
              <a:t>2018/6/16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F1AFB924-1BB0-4F31-A1B8-FBA0341A8356}" type="slidenum">
              <a:rPr lang="zh-CN" altLang="en-US"/>
              <a:pPr/>
              <a:t>‹#›</a:t>
            </a:fld>
            <a:endParaRPr lang="zh-CN" altLang="en-US"/>
          </a:p>
        </p:txBody>
      </p:sp>
    </p:spTree>
    <p:extLst>
      <p:ext uri="{BB962C8B-B14F-4D97-AF65-F5344CB8AC3E}">
        <p14:creationId xmlns:p14="http://schemas.microsoft.com/office/powerpoint/2010/main" val="4024288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66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685177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236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234491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822960" y="2582334"/>
            <a:ext cx="3703320" cy="32867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63440" y="2582334"/>
            <a:ext cx="3703320" cy="32867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3212131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1115608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015F4C69-9050-41C0-BB0A-DC4B90C60540}" type="datetimeFigureOut">
              <a:rPr lang="zh-CN" altLang="en-US" smtClean="0"/>
              <a:pPr>
                <a:defRPr/>
              </a:pPr>
              <a:t>2018/6/16</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zh-CN" altLang="en-US"/>
          </a:p>
        </p:txBody>
      </p:sp>
      <p:sp>
        <p:nvSpPr>
          <p:cNvPr id="9" name="Slide Number Placeholder 8"/>
          <p:cNvSpPr>
            <a:spLocks noGrp="1"/>
          </p:cNvSpPr>
          <p:nvPr>
            <p:ph type="sldNum" sz="quarter" idx="12"/>
          </p:nvPr>
        </p:nvSpPr>
        <p:spPr/>
        <p:txBody>
          <a:bodyPr/>
          <a:lstStyle/>
          <a:p>
            <a:fld id="{73D36922-EF12-4894-9BE5-C25E3A8649C9}" type="slidenum">
              <a:rPr lang="zh-CN" altLang="en-US" smtClean="0"/>
              <a:pPr/>
              <a:t>‹#›</a:t>
            </a:fld>
            <a:endParaRPr lang="zh-CN" altLang="en-US"/>
          </a:p>
        </p:txBody>
      </p:sp>
    </p:spTree>
    <p:extLst>
      <p:ext uri="{BB962C8B-B14F-4D97-AF65-F5344CB8AC3E}">
        <p14:creationId xmlns:p14="http://schemas.microsoft.com/office/powerpoint/2010/main" val="712657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BBF0FFAF-4683-4A9C-83C8-CFAA60E18690}" type="datetimeFigureOut">
              <a:rPr lang="zh-CN" altLang="en-US" smtClean="0"/>
              <a:pPr>
                <a:defRPr/>
              </a:pPr>
              <a:t>2018/6/16</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2895599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588BB8C-B7AC-4280-BA8A-34C3041679F6}" type="datetimeFigureOut">
              <a:rPr lang="zh-CN" altLang="en-US"/>
              <a:pPr>
                <a:defRPr/>
              </a:pPr>
              <a:t>2018/6/16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5415CE9-0E35-4FDF-840B-47DA91B8D2F4}" type="slidenum">
              <a:rPr lang="zh-CN" altLang="en-US"/>
              <a:pPr/>
              <a:t>‹#›</a:t>
            </a:fld>
            <a:endParaRPr lang="zh-CN" altLang="en-US"/>
          </a:p>
        </p:txBody>
      </p:sp>
    </p:spTree>
    <p:extLst>
      <p:ext uri="{BB962C8B-B14F-4D97-AF65-F5344CB8AC3E}">
        <p14:creationId xmlns:p14="http://schemas.microsoft.com/office/powerpoint/2010/main" val="3364136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1334112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2123618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38406271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1496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2354534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0753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3816651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822960" y="2582334"/>
            <a:ext cx="370332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63440" y="2582334"/>
            <a:ext cx="370332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547948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9732835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015F4C69-9050-41C0-BB0A-DC4B90C60540}" type="datetimeFigureOut">
              <a:rPr lang="zh-CN" altLang="en-US" smtClean="0"/>
              <a:pPr>
                <a:defRPr/>
              </a:pPr>
              <a:t>2018/6/16</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zh-CN" altLang="en-US"/>
          </a:p>
        </p:txBody>
      </p:sp>
      <p:sp>
        <p:nvSpPr>
          <p:cNvPr id="9" name="Slide Number Placeholder 8"/>
          <p:cNvSpPr>
            <a:spLocks noGrp="1"/>
          </p:cNvSpPr>
          <p:nvPr>
            <p:ph type="sldNum" sz="quarter" idx="12"/>
          </p:nvPr>
        </p:nvSpPr>
        <p:spPr/>
        <p:txBody>
          <a:bodyPr/>
          <a:lstStyle/>
          <a:p>
            <a:fld id="{73D36922-EF12-4894-9BE5-C25E3A8649C9}" type="slidenum">
              <a:rPr lang="zh-CN" altLang="en-US" smtClean="0"/>
              <a:pPr/>
              <a:t>‹#›</a:t>
            </a:fld>
            <a:endParaRPr lang="zh-CN" altLang="en-US"/>
          </a:p>
        </p:txBody>
      </p:sp>
    </p:spTree>
    <p:extLst>
      <p:ext uri="{BB962C8B-B14F-4D97-AF65-F5344CB8AC3E}">
        <p14:creationId xmlns:p14="http://schemas.microsoft.com/office/powerpoint/2010/main" val="245843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DDC460D-115D-4A0E-BB27-37D673FBC2AD}" type="datetimeFigureOut">
              <a:rPr lang="zh-CN" altLang="en-US"/>
              <a:pPr>
                <a:defRPr/>
              </a:pPr>
              <a:t>2018/6/16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48508C8-8A9A-431B-99DB-1F0F260219DE}" type="slidenum">
              <a:rPr lang="zh-CN" altLang="en-US"/>
              <a:pPr/>
              <a:t>‹#›</a:t>
            </a:fld>
            <a:endParaRPr lang="zh-CN" altLang="en-US"/>
          </a:p>
        </p:txBody>
      </p:sp>
    </p:spTree>
    <p:extLst>
      <p:ext uri="{BB962C8B-B14F-4D97-AF65-F5344CB8AC3E}">
        <p14:creationId xmlns:p14="http://schemas.microsoft.com/office/powerpoint/2010/main" val="42676003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fld id="{BBF0FFAF-4683-4A9C-83C8-CFAA60E18690}" type="datetimeFigureOut">
              <a:rPr lang="zh-CN" altLang="en-US" smtClean="0"/>
              <a:pPr>
                <a:defRPr/>
              </a:pPr>
              <a:t>2018/6/16</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25677105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623009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29005977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fld id="{66B87A9F-B414-4C0E-9B7B-F8E611F80ED1}" type="slidenum">
              <a:rPr lang="zh-CN" altLang="en-US" smtClean="0"/>
              <a:pPr/>
              <a:t>‹#›</a:t>
            </a:fld>
            <a:endParaRPr lang="zh-CN" altLang="en-US"/>
          </a:p>
        </p:txBody>
      </p:sp>
    </p:spTree>
    <p:extLst>
      <p:ext uri="{BB962C8B-B14F-4D97-AF65-F5344CB8AC3E}">
        <p14:creationId xmlns:p14="http://schemas.microsoft.com/office/powerpoint/2010/main" val="3249039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7A6379D-4871-4FF3-8DCF-52AF362BC587}" type="datetimeFigureOut">
              <a:rPr lang="zh-CN" altLang="en-US"/>
              <a:pPr>
                <a:defRPr/>
              </a:pPr>
              <a:t>2018/6/16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99B90E55-B18A-477E-956B-3C396B8C760A}" type="slidenum">
              <a:rPr lang="zh-CN" altLang="en-US"/>
              <a:pPr/>
              <a:t>‹#›</a:t>
            </a:fld>
            <a:endParaRPr lang="zh-CN" altLang="en-US"/>
          </a:p>
        </p:txBody>
      </p:sp>
    </p:spTree>
    <p:extLst>
      <p:ext uri="{BB962C8B-B14F-4D97-AF65-F5344CB8AC3E}">
        <p14:creationId xmlns:p14="http://schemas.microsoft.com/office/powerpoint/2010/main" val="3023781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84B72E0-5A76-4111-B087-8A562F57CF06}" type="datetimeFigureOut">
              <a:rPr lang="zh-CN" altLang="en-US"/>
              <a:pPr>
                <a:defRPr/>
              </a:pPr>
              <a:t>2018/6/16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4A50B881-5AA4-4C4A-BEEA-179C8B6151FF}" type="slidenum">
              <a:rPr lang="zh-CN" altLang="en-US"/>
              <a:pPr/>
              <a:t>‹#›</a:t>
            </a:fld>
            <a:endParaRPr lang="zh-CN" altLang="en-US"/>
          </a:p>
        </p:txBody>
      </p:sp>
    </p:spTree>
    <p:extLst>
      <p:ext uri="{BB962C8B-B14F-4D97-AF65-F5344CB8AC3E}">
        <p14:creationId xmlns:p14="http://schemas.microsoft.com/office/powerpoint/2010/main" val="2584142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F005D6D-4F61-4C70-BB4F-3D453F600570}" type="datetimeFigureOut">
              <a:rPr lang="zh-CN" altLang="en-US"/>
              <a:pPr>
                <a:defRPr/>
              </a:pPr>
              <a:t>2018/6/16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AE60A7D8-DE6F-4E77-98FD-0C1D6A1962F9}" type="slidenum">
              <a:rPr lang="zh-CN" altLang="en-US"/>
              <a:pPr/>
              <a:t>‹#›</a:t>
            </a:fld>
            <a:endParaRPr lang="zh-CN" altLang="en-US"/>
          </a:p>
        </p:txBody>
      </p:sp>
    </p:spTree>
    <p:extLst>
      <p:ext uri="{BB962C8B-B14F-4D97-AF65-F5344CB8AC3E}">
        <p14:creationId xmlns:p14="http://schemas.microsoft.com/office/powerpoint/2010/main" val="3481161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15F4C69-9050-41C0-BB0A-DC4B90C60540}" type="datetimeFigureOut">
              <a:rPr lang="zh-CN" altLang="en-US"/>
              <a:pPr>
                <a:defRPr/>
              </a:pPr>
              <a:t>2018/6/16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73D36922-EF12-4894-9BE5-C25E3A8649C9}" type="slidenum">
              <a:rPr lang="zh-CN" altLang="en-US"/>
              <a:pPr/>
              <a:t>‹#›</a:t>
            </a:fld>
            <a:endParaRPr lang="zh-CN" altLang="en-US"/>
          </a:p>
        </p:txBody>
      </p:sp>
    </p:spTree>
    <p:extLst>
      <p:ext uri="{BB962C8B-B14F-4D97-AF65-F5344CB8AC3E}">
        <p14:creationId xmlns:p14="http://schemas.microsoft.com/office/powerpoint/2010/main" val="183754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EC91F04-88D8-4256-901F-D20F5ED442ED}" type="datetimeFigureOut">
              <a:rPr lang="zh-CN" altLang="en-US"/>
              <a:pPr>
                <a:defRPr/>
              </a:pPr>
              <a:t>2018/6/16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3AE908BE-C883-4C17-92D4-4B737C9E5AC7}" type="slidenum">
              <a:rPr lang="zh-CN" altLang="en-US"/>
              <a:pPr/>
              <a:t>‹#›</a:t>
            </a:fld>
            <a:endParaRPr lang="zh-CN" altLang="en-US"/>
          </a:p>
        </p:txBody>
      </p:sp>
    </p:spTree>
    <p:extLst>
      <p:ext uri="{BB962C8B-B14F-4D97-AF65-F5344CB8AC3E}">
        <p14:creationId xmlns:p14="http://schemas.microsoft.com/office/powerpoint/2010/main" val="2104854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86864CA-6B22-4CFF-9AD0-8F1F004771CA}" type="datetimeFigureOut">
              <a:rPr lang="zh-CN" altLang="en-US"/>
              <a:pPr>
                <a:defRPr/>
              </a:pPr>
              <a:t>2018/6/16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D9BA921-54FA-4BFE-B897-B5DA9CB86791}" type="slidenum">
              <a:rPr lang="zh-CN" altLang="en-US"/>
              <a:pPr/>
              <a:t>‹#›</a:t>
            </a:fld>
            <a:endParaRPr lang="zh-CN" altLang="en-US"/>
          </a:p>
        </p:txBody>
      </p:sp>
    </p:spTree>
    <p:extLst>
      <p:ext uri="{BB962C8B-B14F-4D97-AF65-F5344CB8AC3E}">
        <p14:creationId xmlns:p14="http://schemas.microsoft.com/office/powerpoint/2010/main" val="3520684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BBF0FFAF-4683-4A9C-83C8-CFAA60E18690}" type="datetimeFigureOut">
              <a:rPr lang="zh-CN" altLang="en-US"/>
              <a:pPr>
                <a:defRPr/>
              </a:pPr>
              <a:t>2018/6/16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66B87A9F-B414-4C0E-9B7B-F8E611F80ED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6B87A9F-B414-4C0E-9B7B-F8E611F80ED1}" type="slidenum">
              <a:rPr lang="zh-CN" altLang="en-US" smtClean="0"/>
              <a:pPr/>
              <a:t>‹#›</a:t>
            </a:fld>
            <a:endParaRPr lang="zh-CN"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5112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fld id="{BBF0FFAF-4683-4A9C-83C8-CFAA60E18690}" type="datetimeFigureOut">
              <a:rPr lang="zh-CN" altLang="en-US" smtClean="0"/>
              <a:pPr>
                <a:defRPr/>
              </a:pPr>
              <a:t>2018/6/16</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6B87A9F-B414-4C0E-9B7B-F8E611F80ED1}" type="slidenum">
              <a:rPr lang="zh-CN" altLang="en-US" smtClean="0"/>
              <a:pPr/>
              <a:t>‹#›</a:t>
            </a:fld>
            <a:endParaRPr lang="zh-CN"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87841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jp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13" name="任意多边形 12"/>
          <p:cNvSpPr/>
          <p:nvPr/>
        </p:nvSpPr>
        <p:spPr bwMode="auto">
          <a:xfrm>
            <a:off x="1692275" y="1125538"/>
            <a:ext cx="6108700" cy="4362450"/>
          </a:xfrm>
          <a:custGeom>
            <a:avLst/>
            <a:gdLst>
              <a:gd name="connsiteX0" fmla="*/ 0 w 5892800"/>
              <a:gd name="connsiteY0" fmla="*/ 0 h 4209143"/>
              <a:gd name="connsiteX1" fmla="*/ 5892800 w 5892800"/>
              <a:gd name="connsiteY1" fmla="*/ 0 h 4209143"/>
              <a:gd name="connsiteX2" fmla="*/ 5892800 w 5892800"/>
              <a:gd name="connsiteY2" fmla="*/ 3889829 h 4209143"/>
              <a:gd name="connsiteX3" fmla="*/ 3171370 w 5892800"/>
              <a:gd name="connsiteY3" fmla="*/ 3889829 h 4209143"/>
              <a:gd name="connsiteX4" fmla="*/ 2946399 w 5892800"/>
              <a:gd name="connsiteY4" fmla="*/ 4209143 h 4209143"/>
              <a:gd name="connsiteX5" fmla="*/ 2721427 w 5892800"/>
              <a:gd name="connsiteY5" fmla="*/ 3889829 h 4209143"/>
              <a:gd name="connsiteX6" fmla="*/ 0 w 5892800"/>
              <a:gd name="connsiteY6" fmla="*/ 3889829 h 420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0" h="4209143">
                <a:moveTo>
                  <a:pt x="0" y="0"/>
                </a:moveTo>
                <a:lnTo>
                  <a:pt x="5892800" y="0"/>
                </a:lnTo>
                <a:lnTo>
                  <a:pt x="5892800" y="3889829"/>
                </a:lnTo>
                <a:lnTo>
                  <a:pt x="3171370" y="3889829"/>
                </a:lnTo>
                <a:lnTo>
                  <a:pt x="2946399" y="4209143"/>
                </a:lnTo>
                <a:lnTo>
                  <a:pt x="2721427" y="3889829"/>
                </a:lnTo>
                <a:lnTo>
                  <a:pt x="0" y="3889829"/>
                </a:ln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軟正黑體" panose="020B0604030504040204" pitchFamily="34" charset="-120"/>
              <a:ea typeface="微軟正黑體" panose="020B0604030504040204" pitchFamily="34" charset="-120"/>
            </a:endParaRPr>
          </a:p>
        </p:txBody>
      </p:sp>
      <p:sp>
        <p:nvSpPr>
          <p:cNvPr id="14" name="任意多边形 13"/>
          <p:cNvSpPr/>
          <p:nvPr/>
        </p:nvSpPr>
        <p:spPr bwMode="auto">
          <a:xfrm>
            <a:off x="1836738" y="1239838"/>
            <a:ext cx="5830887" cy="4032250"/>
          </a:xfrm>
          <a:custGeom>
            <a:avLst/>
            <a:gdLst>
              <a:gd name="connsiteX0" fmla="*/ 0 w 5892800"/>
              <a:gd name="connsiteY0" fmla="*/ 0 h 4209143"/>
              <a:gd name="connsiteX1" fmla="*/ 5892800 w 5892800"/>
              <a:gd name="connsiteY1" fmla="*/ 0 h 4209143"/>
              <a:gd name="connsiteX2" fmla="*/ 5892800 w 5892800"/>
              <a:gd name="connsiteY2" fmla="*/ 3889829 h 4209143"/>
              <a:gd name="connsiteX3" fmla="*/ 3171370 w 5892800"/>
              <a:gd name="connsiteY3" fmla="*/ 3889829 h 4209143"/>
              <a:gd name="connsiteX4" fmla="*/ 2946399 w 5892800"/>
              <a:gd name="connsiteY4" fmla="*/ 4209143 h 4209143"/>
              <a:gd name="connsiteX5" fmla="*/ 2721427 w 5892800"/>
              <a:gd name="connsiteY5" fmla="*/ 3889829 h 4209143"/>
              <a:gd name="connsiteX6" fmla="*/ 0 w 5892800"/>
              <a:gd name="connsiteY6" fmla="*/ 3889829 h 4209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2800" h="4209143">
                <a:moveTo>
                  <a:pt x="0" y="0"/>
                </a:moveTo>
                <a:lnTo>
                  <a:pt x="5892800" y="0"/>
                </a:lnTo>
                <a:lnTo>
                  <a:pt x="5892800" y="3889829"/>
                </a:lnTo>
                <a:lnTo>
                  <a:pt x="3171370" y="3889829"/>
                </a:lnTo>
                <a:lnTo>
                  <a:pt x="2946399" y="4209143"/>
                </a:lnTo>
                <a:lnTo>
                  <a:pt x="2721427" y="3889829"/>
                </a:lnTo>
                <a:lnTo>
                  <a:pt x="0" y="3889829"/>
                </a:lnTo>
                <a:close/>
              </a:path>
            </a:pathLst>
          </a:custGeom>
          <a:noFill/>
          <a:ln>
            <a:solidFill>
              <a:srgbClr val="2C4C8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軟正黑體" panose="020B0604030504040204" pitchFamily="34" charset="-120"/>
              <a:ea typeface="微軟正黑體" panose="020B0604030504040204" pitchFamily="34" charset="-120"/>
            </a:endParaRPr>
          </a:p>
        </p:txBody>
      </p:sp>
      <p:grpSp>
        <p:nvGrpSpPr>
          <p:cNvPr id="2053" name="组合 21"/>
          <p:cNvGrpSpPr>
            <a:grpSpLocks/>
          </p:cNvGrpSpPr>
          <p:nvPr/>
        </p:nvGrpSpPr>
        <p:grpSpPr bwMode="auto">
          <a:xfrm>
            <a:off x="2728912" y="3587551"/>
            <a:ext cx="4035425" cy="417513"/>
            <a:chOff x="1811867" y="3185013"/>
            <a:chExt cx="4035239" cy="416455"/>
          </a:xfrm>
        </p:grpSpPr>
        <p:sp>
          <p:nvSpPr>
            <p:cNvPr id="16" name="圆角矩形 15"/>
            <p:cNvSpPr/>
            <p:nvPr/>
          </p:nvSpPr>
          <p:spPr bwMode="auto">
            <a:xfrm>
              <a:off x="1835696" y="3213522"/>
              <a:ext cx="4011410" cy="387946"/>
            </a:xfrm>
            <a:prstGeom prst="roundRect">
              <a:avLst>
                <a:gd name="adj" fmla="val 42270"/>
              </a:avLst>
            </a:prstGeom>
            <a:solidFill>
              <a:schemeClr val="tx1">
                <a:lumMod val="50000"/>
                <a:lumOff val="50000"/>
              </a:schemeClr>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軟正黑體" panose="020B0604030504040204" pitchFamily="34" charset="-120"/>
                <a:ea typeface="微軟正黑體" panose="020B0604030504040204" pitchFamily="34" charset="-120"/>
              </a:endParaRPr>
            </a:p>
          </p:txBody>
        </p:sp>
        <p:grpSp>
          <p:nvGrpSpPr>
            <p:cNvPr id="3" name="组合 106"/>
            <p:cNvGrpSpPr/>
            <p:nvPr/>
          </p:nvGrpSpPr>
          <p:grpSpPr bwMode="auto">
            <a:xfrm>
              <a:off x="1811867" y="3185013"/>
              <a:ext cx="559645" cy="416455"/>
              <a:chOff x="899592" y="2377261"/>
              <a:chExt cx="720079" cy="574619"/>
            </a:xfrm>
            <a:effectLst>
              <a:outerShdw blurRad="50800" dist="38100" dir="2700000" algn="tl" rotWithShape="0">
                <a:prstClr val="black">
                  <a:alpha val="40000"/>
                </a:prstClr>
              </a:outerShdw>
            </a:effectLst>
          </p:grpSpPr>
          <p:sp>
            <p:nvSpPr>
              <p:cNvPr id="18" name="圆角矩形 17"/>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C00000"/>
                  </a:solidFill>
                  <a:latin typeface="微軟正黑體" panose="020B0604030504040204" pitchFamily="34" charset="-120"/>
                  <a:ea typeface="微軟正黑體" panose="020B0604030504040204" pitchFamily="34" charset="-120"/>
                </a:endParaRPr>
              </a:p>
            </p:txBody>
          </p:sp>
          <p:sp>
            <p:nvSpPr>
              <p:cNvPr id="19" name="圆角矩形 18"/>
              <p:cNvSpPr/>
              <p:nvPr/>
            </p:nvSpPr>
            <p:spPr>
              <a:xfrm>
                <a:off x="920239" y="2397813"/>
                <a:ext cx="681257" cy="533517"/>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C00000"/>
                  </a:solidFill>
                  <a:latin typeface="微軟正黑體" panose="020B0604030504040204" pitchFamily="34" charset="-120"/>
                  <a:ea typeface="微軟正黑體" panose="020B0604030504040204" pitchFamily="34" charset="-120"/>
                </a:endParaRPr>
              </a:p>
            </p:txBody>
          </p:sp>
        </p:grpSp>
      </p:grpSp>
      <p:sp>
        <p:nvSpPr>
          <p:cNvPr id="20" name="Shape 74"/>
          <p:cNvSpPr txBox="1">
            <a:spLocks/>
          </p:cNvSpPr>
          <p:nvPr/>
        </p:nvSpPr>
        <p:spPr>
          <a:xfrm>
            <a:off x="2728912" y="2090084"/>
            <a:ext cx="4104679" cy="1223963"/>
          </a:xfrm>
          <a:prstGeom prst="rect">
            <a:avLst/>
          </a:prstGeom>
          <a:ln w="3175">
            <a:miter lim="400000"/>
          </a:ln>
          <a:extLst>
            <a:ext uri="{C572A759-6A51-4108-AA02-DFA0A04FC94B}"/>
          </a:extLst>
        </p:spPr>
        <p:txBody>
          <a:bodyPr lIns="38100" tIns="38100" rIns="38100" bIns="38100">
            <a:normAutofit/>
          </a:bodyPr>
          <a:lstStyle>
            <a:lvl1pPr defTabSz="825500"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indent="228600" defTabSz="82550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indent="457200" defTabSz="8255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indent="685800" defTabSz="8255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indent="914400" defTabSz="8255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457200" indent="914400" defTabSz="825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914400" indent="914400" defTabSz="825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1371600" indent="914400" defTabSz="825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1828800" indent="914400" defTabSz="825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TW" altLang="en-US" sz="5000" b="1" dirty="0" smtClean="0">
                <a:effectLst>
                  <a:outerShdw blurRad="38100" dist="38100" dir="2700000" algn="tl">
                    <a:srgbClr val="C0C0C0"/>
                  </a:outerShdw>
                </a:effectLst>
                <a:latin typeface="微軟正黑體" panose="020B0604030504040204" pitchFamily="34" charset="-120"/>
                <a:ea typeface="微軟正黑體" panose="020B0604030504040204" pitchFamily="34" charset="-120"/>
                <a:cs typeface="Roboto Bold"/>
                <a:sym typeface="Roboto Bold"/>
              </a:rPr>
              <a:t>專題期末發表</a:t>
            </a:r>
            <a:endParaRPr lang="en-US" altLang="zh-TW" sz="5000" b="1" dirty="0">
              <a:effectLst>
                <a:outerShdw blurRad="38100" dist="38100" dir="2700000" algn="tl">
                  <a:srgbClr val="C0C0C0"/>
                </a:outerShdw>
              </a:effectLst>
              <a:latin typeface="微軟正黑體" panose="020B0604030504040204" pitchFamily="34" charset="-120"/>
              <a:ea typeface="微軟正黑體" panose="020B0604030504040204" pitchFamily="34" charset="-120"/>
              <a:cs typeface="Roboto Bold"/>
              <a:sym typeface="Roboto Bold"/>
            </a:endParaRPr>
          </a:p>
        </p:txBody>
      </p:sp>
      <p:sp>
        <p:nvSpPr>
          <p:cNvPr id="21" name="Shape 75"/>
          <p:cNvSpPr/>
          <p:nvPr/>
        </p:nvSpPr>
        <p:spPr>
          <a:xfrm>
            <a:off x="2129492" y="3702273"/>
            <a:ext cx="5162550" cy="657225"/>
          </a:xfrm>
          <a:prstGeom prst="rect">
            <a:avLst/>
          </a:prstGeom>
          <a:ln w="3175">
            <a:miter lim="400000"/>
          </a:ln>
          <a:extLst>
            <a:ext uri="{C572A759-6A51-4108-AA02-DFA0A04FC94B}"/>
          </a:extLst>
        </p:spPr>
        <p:txBody>
          <a:bodyPr lIns="38100" tIns="38100" rIns="38100" bIns="38100">
            <a:normAutofit lnSpcReduction="10000"/>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a:r>
              <a:rPr kumimoji="1" lang="zh-TW" altLang="en-US" sz="1400" b="1" dirty="0" smtClean="0">
                <a:latin typeface="微軟正黑體" panose="020B0604030504040204" pitchFamily="34" charset="-120"/>
                <a:ea typeface="微軟正黑體" panose="020B0604030504040204" pitchFamily="34" charset="-120"/>
                <a:cs typeface="宋体" panose="02010600030101010101" pitchFamily="2" charset="-122"/>
                <a:sym typeface="+mn-lt"/>
              </a:rPr>
              <a:t>簡報人：莊凱捷、洪思平、賴奎皓</a:t>
            </a:r>
            <a:endParaRPr kumimoji="1" lang="en-US" altLang="zh-TW" sz="1400" b="1" dirty="0" smtClean="0">
              <a:latin typeface="微軟正黑體" panose="020B0604030504040204" pitchFamily="34" charset="-120"/>
              <a:ea typeface="微軟正黑體" panose="020B0604030504040204" pitchFamily="34" charset="-120"/>
              <a:cs typeface="宋体" panose="02010600030101010101" pitchFamily="2" charset="-122"/>
              <a:sym typeface="+mn-lt"/>
            </a:endParaRPr>
          </a:p>
          <a:p>
            <a:pPr algn="ctr" eaLnBrk="1"/>
            <a:endParaRPr kumimoji="1" lang="en-US" altLang="zh-TW" sz="1400" b="1" dirty="0" smtClean="0">
              <a:latin typeface="微軟正黑體" panose="020B0604030504040204" pitchFamily="34" charset="-120"/>
              <a:ea typeface="微軟正黑體" panose="020B0604030504040204" pitchFamily="34" charset="-120"/>
              <a:cs typeface="宋体" panose="02010600030101010101" pitchFamily="2" charset="-122"/>
              <a:sym typeface="+mn-lt"/>
            </a:endParaRPr>
          </a:p>
          <a:p>
            <a:pPr algn="ctr" eaLnBrk="1"/>
            <a:r>
              <a:rPr kumimoji="1" lang="zh-TW" altLang="en-US" sz="1400" b="1" dirty="0" smtClean="0">
                <a:latin typeface="微軟正黑體" panose="020B0604030504040204" pitchFamily="34" charset="-120"/>
                <a:ea typeface="微軟正黑體" panose="020B0604030504040204" pitchFamily="34" charset="-120"/>
                <a:cs typeface="宋体" panose="02010600030101010101" pitchFamily="2" charset="-122"/>
                <a:sym typeface="+mn-lt"/>
              </a:rPr>
              <a:t>指導教授</a:t>
            </a:r>
            <a:r>
              <a:rPr kumimoji="1" lang="zh-TW" altLang="en-US" sz="1400" b="1" dirty="0">
                <a:latin typeface="微軟正黑體" panose="020B0604030504040204" pitchFamily="34" charset="-120"/>
                <a:ea typeface="微軟正黑體" panose="020B0604030504040204" pitchFamily="34" charset="-120"/>
                <a:cs typeface="宋体" panose="02010600030101010101" pitchFamily="2" charset="-122"/>
                <a:sym typeface="+mn-lt"/>
              </a:rPr>
              <a:t>：</a:t>
            </a:r>
            <a:r>
              <a:rPr kumimoji="1" lang="zh-TW" altLang="en-US" sz="1400" b="1" dirty="0" smtClean="0">
                <a:latin typeface="微軟正黑體" panose="020B0604030504040204" pitchFamily="34" charset="-120"/>
                <a:ea typeface="微軟正黑體" panose="020B0604030504040204" pitchFamily="34" charset="-120"/>
                <a:cs typeface="宋体" panose="02010600030101010101" pitchFamily="2" charset="-122"/>
                <a:sym typeface="+mn-lt"/>
              </a:rPr>
              <a:t>吳建文　老師</a:t>
            </a:r>
            <a:endParaRPr kumimoji="1" lang="en-US" altLang="zh-TW" sz="1400" b="1" dirty="0" smtClean="0">
              <a:latin typeface="微軟正黑體" panose="020B0604030504040204" pitchFamily="34" charset="-120"/>
              <a:ea typeface="微軟正黑體" panose="020B0604030504040204" pitchFamily="34" charset="-120"/>
              <a:cs typeface="宋体" panose="02010600030101010101" pitchFamily="2" charset="-122"/>
              <a:sym typeface="+mn-lt"/>
            </a:endParaRPr>
          </a:p>
          <a:p>
            <a:pPr algn="ctr" eaLnBrk="1"/>
            <a:endParaRPr kumimoji="1" lang="zh-CN" altLang="en-US" sz="1400" dirty="0">
              <a:solidFill>
                <a:srgbClr val="2C4C8F"/>
              </a:solidFill>
              <a:latin typeface="微軟正黑體" panose="020B0604030504040204" pitchFamily="34" charset="-120"/>
              <a:ea typeface="微軟正黑體" panose="020B0604030504040204" pitchFamily="34" charset="-120"/>
              <a:cs typeface="宋体" panose="02010600030101010101" pitchFamily="2" charset="-122"/>
              <a:sym typeface="+mn-lt"/>
            </a:endParaRPr>
          </a:p>
        </p:txBody>
      </p:sp>
      <p:sp>
        <p:nvSpPr>
          <p:cNvPr id="22" name="TextBox 21"/>
          <p:cNvSpPr txBox="1">
            <a:spLocks noChangeArrowheads="1"/>
          </p:cNvSpPr>
          <p:nvPr/>
        </p:nvSpPr>
        <p:spPr bwMode="auto">
          <a:xfrm>
            <a:off x="2771775" y="3059113"/>
            <a:ext cx="38779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TW" altLang="en-US" sz="1800" b="1" dirty="0" smtClean="0">
                <a:latin typeface="微軟正黑體" panose="020B0604030504040204" pitchFamily="34" charset="-120"/>
                <a:ea typeface="微軟正黑體" panose="020B0604030504040204" pitchFamily="34" charset="-120"/>
              </a:rPr>
              <a:t>股票市場最佳進場時機之相關性分析</a:t>
            </a:r>
            <a:endParaRPr lang="en-US" altLang="zh-CN" sz="1800" b="1" dirty="0" smtClean="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ppt_x</p:attrName>
                                        </p:attrNameLst>
                                      </p:cBhvr>
                                      <p:tavLst>
                                        <p:tav tm="0">
                                          <p:val>
                                            <p:strVal val="#ppt_x-#ppt_w*1.125000"/>
                                          </p:val>
                                        </p:tav>
                                        <p:tav tm="100000">
                                          <p:val>
                                            <p:strVal val="#ppt_x"/>
                                          </p:val>
                                        </p:tav>
                                      </p:tavLst>
                                    </p:anim>
                                    <p:animEffect transition="in" filter="wipe(right)">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851920" y="453527"/>
            <a:ext cx="646331"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假設</a:t>
            </a:r>
            <a:endParaRPr lang="en-US" altLang="zh-TW" b="1" dirty="0" smtClean="0">
              <a:latin typeface="微軟正黑體" panose="020B0604030504040204" pitchFamily="34" charset="-120"/>
              <a:ea typeface="微軟正黑體" panose="020B0604030504040204" pitchFamily="34" charset="-120"/>
            </a:endParaRPr>
          </a:p>
        </p:txBody>
      </p:sp>
      <p:sp>
        <p:nvSpPr>
          <p:cNvPr id="5" name="Pentagon 12"/>
          <p:cNvSpPr/>
          <p:nvPr/>
        </p:nvSpPr>
        <p:spPr bwMode="auto">
          <a:xfrm>
            <a:off x="323528" y="332656"/>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4" name="文字方塊 3"/>
          <p:cNvSpPr txBox="1"/>
          <p:nvPr/>
        </p:nvSpPr>
        <p:spPr>
          <a:xfrm>
            <a:off x="1292453" y="2348879"/>
            <a:ext cx="1245602" cy="707886"/>
          </a:xfrm>
          <a:prstGeom prst="rect">
            <a:avLst/>
          </a:prstGeom>
          <a:noFill/>
        </p:spPr>
        <p:txBody>
          <a:bodyPr wrap="square" rtlCol="0">
            <a:spAutoFit/>
          </a:bodyPr>
          <a:lstStyle/>
          <a:p>
            <a:r>
              <a:rPr lang="zh-TW" altLang="en-US" sz="2000" b="1" dirty="0" smtClean="0">
                <a:latin typeface="微軟正黑體" panose="020B0604030504040204" pitchFamily="34" charset="-120"/>
                <a:ea typeface="微軟正黑體" panose="020B0604030504040204" pitchFamily="34" charset="-120"/>
              </a:rPr>
              <a:t>已經考量</a:t>
            </a:r>
            <a:endParaRPr lang="en-US" altLang="zh-TW" sz="2000" b="1" dirty="0" smtClean="0">
              <a:latin typeface="微軟正黑體" panose="020B0604030504040204" pitchFamily="34" charset="-120"/>
              <a:ea typeface="微軟正黑體" panose="020B0604030504040204" pitchFamily="34" charset="-120"/>
            </a:endParaRPr>
          </a:p>
          <a:p>
            <a:r>
              <a:rPr lang="zh-TW" altLang="en-US" sz="2000" b="1" dirty="0" smtClean="0">
                <a:latin typeface="微軟正黑體" panose="020B0604030504040204" pitchFamily="34" charset="-120"/>
                <a:ea typeface="微軟正黑體" panose="020B0604030504040204" pitchFamily="34" charset="-120"/>
              </a:rPr>
              <a:t>任何因素</a:t>
            </a:r>
            <a:endParaRPr lang="zh-TW" altLang="en-US" sz="2000" b="1" dirty="0">
              <a:latin typeface="微軟正黑體" panose="020B0604030504040204" pitchFamily="34" charset="-120"/>
              <a:ea typeface="微軟正黑體" panose="020B0604030504040204" pitchFamily="34" charset="-120"/>
            </a:endParaRPr>
          </a:p>
        </p:txBody>
      </p:sp>
      <p:sp>
        <p:nvSpPr>
          <p:cNvPr id="44" name="文字方塊 43"/>
          <p:cNvSpPr txBox="1"/>
          <p:nvPr/>
        </p:nvSpPr>
        <p:spPr>
          <a:xfrm>
            <a:off x="3822690" y="2348879"/>
            <a:ext cx="1210588" cy="707886"/>
          </a:xfrm>
          <a:prstGeom prst="rect">
            <a:avLst/>
          </a:prstGeom>
          <a:noFill/>
        </p:spPr>
        <p:txBody>
          <a:bodyPr wrap="none" rtlCol="0">
            <a:spAutoFit/>
          </a:bodyPr>
          <a:lstStyle/>
          <a:p>
            <a:r>
              <a:rPr lang="zh-TW" altLang="en-US" sz="2000" b="1" dirty="0" smtClean="0">
                <a:latin typeface="微軟正黑體" panose="020B0604030504040204" pitchFamily="34" charset="-120"/>
                <a:ea typeface="微軟正黑體" panose="020B0604030504040204" pitchFamily="34" charset="-120"/>
              </a:rPr>
              <a:t>交易皆為</a:t>
            </a:r>
            <a:endParaRPr lang="en-US" altLang="zh-TW" sz="2000" b="1" dirty="0" smtClean="0">
              <a:latin typeface="微軟正黑體" panose="020B0604030504040204" pitchFamily="34" charset="-120"/>
              <a:ea typeface="微軟正黑體" panose="020B0604030504040204" pitchFamily="34" charset="-120"/>
            </a:endParaRPr>
          </a:p>
          <a:p>
            <a:r>
              <a:rPr lang="zh-TW" altLang="en-US" sz="2000" b="1" dirty="0" smtClean="0">
                <a:latin typeface="微軟正黑體" panose="020B0604030504040204" pitchFamily="34" charset="-120"/>
                <a:ea typeface="微軟正黑體" panose="020B0604030504040204" pitchFamily="34" charset="-120"/>
              </a:rPr>
              <a:t>同一年度</a:t>
            </a:r>
            <a:endParaRPr lang="zh-TW" altLang="en-US" sz="2000" b="1" dirty="0">
              <a:latin typeface="微軟正黑體" panose="020B0604030504040204" pitchFamily="34" charset="-120"/>
              <a:ea typeface="微軟正黑體" panose="020B0604030504040204" pitchFamily="34" charset="-120"/>
            </a:endParaRPr>
          </a:p>
        </p:txBody>
      </p:sp>
      <p:sp>
        <p:nvSpPr>
          <p:cNvPr id="45" name="文字方塊 44"/>
          <p:cNvSpPr txBox="1"/>
          <p:nvPr/>
        </p:nvSpPr>
        <p:spPr>
          <a:xfrm>
            <a:off x="6057113" y="2348879"/>
            <a:ext cx="1723549" cy="707886"/>
          </a:xfrm>
          <a:prstGeom prst="rect">
            <a:avLst/>
          </a:prstGeom>
          <a:noFill/>
        </p:spPr>
        <p:txBody>
          <a:bodyPr wrap="none" rtlCol="0">
            <a:spAutoFit/>
          </a:bodyPr>
          <a:lstStyle/>
          <a:p>
            <a:r>
              <a:rPr lang="zh-TW" altLang="en-US" sz="2000" b="1" dirty="0" smtClean="0">
                <a:latin typeface="微軟正黑體" panose="020B0604030504040204" pitchFamily="34" charset="-120"/>
                <a:ea typeface="微軟正黑體" panose="020B0604030504040204" pitchFamily="34" charset="-120"/>
              </a:rPr>
              <a:t>數據皆以</a:t>
            </a:r>
            <a:endParaRPr lang="en-US" altLang="zh-TW" sz="2000" b="1" dirty="0" smtClean="0">
              <a:latin typeface="微軟正黑體" panose="020B0604030504040204" pitchFamily="34" charset="-120"/>
              <a:ea typeface="微軟正黑體" panose="020B0604030504040204" pitchFamily="34" charset="-120"/>
            </a:endParaRPr>
          </a:p>
          <a:p>
            <a:r>
              <a:rPr lang="zh-TW" altLang="en-US" sz="2000" b="1" dirty="0" smtClean="0">
                <a:latin typeface="微軟正黑體" panose="020B0604030504040204" pitchFamily="34" charset="-120"/>
                <a:ea typeface="微軟正黑體" panose="020B0604030504040204" pitchFamily="34" charset="-120"/>
              </a:rPr>
              <a:t>台灣時間為主</a:t>
            </a:r>
            <a:endParaRPr lang="zh-TW" altLang="en-US" sz="2000" b="1" dirty="0">
              <a:latin typeface="微軟正黑體" panose="020B0604030504040204" pitchFamily="34" charset="-120"/>
              <a:ea typeface="微軟正黑體" panose="020B0604030504040204" pitchFamily="34" charset="-120"/>
            </a:endParaRPr>
          </a:p>
        </p:txBody>
      </p:sp>
      <p:cxnSp>
        <p:nvCxnSpPr>
          <p:cNvPr id="47" name="直線接點 46"/>
          <p:cNvCxnSpPr/>
          <p:nvPr/>
        </p:nvCxnSpPr>
        <p:spPr>
          <a:xfrm>
            <a:off x="907142" y="3068960"/>
            <a:ext cx="201622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直線接點 47"/>
          <p:cNvCxnSpPr/>
          <p:nvPr/>
        </p:nvCxnSpPr>
        <p:spPr>
          <a:xfrm>
            <a:off x="3419872" y="3068960"/>
            <a:ext cx="201622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直線接點 48"/>
          <p:cNvCxnSpPr/>
          <p:nvPr/>
        </p:nvCxnSpPr>
        <p:spPr>
          <a:xfrm>
            <a:off x="5910776" y="3068960"/>
            <a:ext cx="2016224" cy="0"/>
          </a:xfrm>
          <a:prstGeom prst="line">
            <a:avLst/>
          </a:prstGeom>
        </p:spPr>
        <p:style>
          <a:lnRef idx="1">
            <a:schemeClr val="accent2"/>
          </a:lnRef>
          <a:fillRef idx="0">
            <a:schemeClr val="accent2"/>
          </a:fillRef>
          <a:effectRef idx="0">
            <a:schemeClr val="accent2"/>
          </a:effectRef>
          <a:fontRef idx="minor">
            <a:schemeClr val="tx1"/>
          </a:fontRef>
        </p:style>
      </p:cxnSp>
      <p:sp>
        <p:nvSpPr>
          <p:cNvPr id="50" name="文字方塊 49"/>
          <p:cNvSpPr txBox="1"/>
          <p:nvPr/>
        </p:nvSpPr>
        <p:spPr>
          <a:xfrm>
            <a:off x="899592" y="3212976"/>
            <a:ext cx="2016223" cy="923330"/>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分析因素不全、容易造成結果尚有誤差</a:t>
            </a:r>
            <a:endParaRPr lang="zh-TW" altLang="en-US" dirty="0">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3419872" y="3212976"/>
            <a:ext cx="2016223" cy="646331"/>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進出場時間可能不再同一年度</a:t>
            </a:r>
            <a:endParaRPr lang="zh-TW" altLang="en-US" dirty="0">
              <a:latin typeface="微軟正黑體" panose="020B0604030504040204" pitchFamily="34" charset="-120"/>
              <a:ea typeface="微軟正黑體" panose="020B0604030504040204" pitchFamily="34" charset="-120"/>
            </a:endParaRPr>
          </a:p>
        </p:txBody>
      </p:sp>
      <p:sp>
        <p:nvSpPr>
          <p:cNvPr id="52" name="文字方塊 51"/>
          <p:cNvSpPr txBox="1"/>
          <p:nvPr/>
        </p:nvSpPr>
        <p:spPr>
          <a:xfrm>
            <a:off x="5940153" y="3212976"/>
            <a:ext cx="2016223" cy="923330"/>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台灣與美國不同時間以致交易時間不同</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835856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851920" y="453527"/>
            <a:ext cx="3185487"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過濾、整理、分析原始資料庫</a:t>
            </a:r>
            <a:endParaRPr lang="en-US" altLang="zh-TW" b="1" dirty="0" smtClean="0">
              <a:latin typeface="微軟正黑體" panose="020B0604030504040204" pitchFamily="34" charset="-120"/>
              <a:ea typeface="微軟正黑體" panose="020B0604030504040204" pitchFamily="34" charset="-120"/>
            </a:endParaRPr>
          </a:p>
        </p:txBody>
      </p:sp>
      <p:sp>
        <p:nvSpPr>
          <p:cNvPr id="5" name="Pentagon 12"/>
          <p:cNvSpPr/>
          <p:nvPr/>
        </p:nvSpPr>
        <p:spPr bwMode="auto">
          <a:xfrm>
            <a:off x="323528" y="332656"/>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44" name="文字方塊 43"/>
          <p:cNvSpPr txBox="1"/>
          <p:nvPr/>
        </p:nvSpPr>
        <p:spPr>
          <a:xfrm>
            <a:off x="3794231" y="5229200"/>
            <a:ext cx="1467068" cy="400110"/>
          </a:xfrm>
          <a:prstGeom prst="rect">
            <a:avLst/>
          </a:prstGeom>
          <a:noFill/>
        </p:spPr>
        <p:txBody>
          <a:bodyPr wrap="none" rtlCol="0">
            <a:spAutoFit/>
          </a:bodyPr>
          <a:lstStyle/>
          <a:p>
            <a:r>
              <a:rPr lang="zh-TW" altLang="en-US" sz="2000" dirty="0" smtClean="0">
                <a:latin typeface="微軟正黑體" panose="020B0604030504040204" pitchFamily="34" charset="-120"/>
                <a:ea typeface="微軟正黑體" panose="020B0604030504040204" pitchFamily="34" charset="-120"/>
              </a:rPr>
              <a:t>原始資料</a:t>
            </a:r>
            <a:r>
              <a:rPr lang="zh-TW" altLang="en-US" sz="2000" dirty="0">
                <a:latin typeface="微軟正黑體" panose="020B0604030504040204" pitchFamily="34" charset="-120"/>
                <a:ea typeface="微軟正黑體" panose="020B0604030504040204" pitchFamily="34" charset="-120"/>
              </a:rPr>
              <a:t>庫</a:t>
            </a:r>
          </a:p>
        </p:txBody>
      </p:sp>
      <p:grpSp>
        <p:nvGrpSpPr>
          <p:cNvPr id="46" name="群組 45"/>
          <p:cNvGrpSpPr/>
          <p:nvPr/>
        </p:nvGrpSpPr>
        <p:grpSpPr>
          <a:xfrm>
            <a:off x="4608135" y="2204864"/>
            <a:ext cx="1306327" cy="1296144"/>
            <a:chOff x="1425423" y="2996952"/>
            <a:chExt cx="1306327" cy="1296144"/>
          </a:xfrm>
        </p:grpSpPr>
        <p:sp>
          <p:nvSpPr>
            <p:cNvPr id="47" name="Freeform 5"/>
            <p:cNvSpPr>
              <a:spLocks/>
            </p:cNvSpPr>
            <p:nvPr/>
          </p:nvSpPr>
          <p:spPr bwMode="auto">
            <a:xfrm>
              <a:off x="1425423"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
            <p:cNvSpPr>
              <a:spLocks/>
            </p:cNvSpPr>
            <p:nvPr/>
          </p:nvSpPr>
          <p:spPr bwMode="auto">
            <a:xfrm>
              <a:off x="1914079"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
            <p:cNvSpPr>
              <a:spLocks/>
            </p:cNvSpPr>
            <p:nvPr/>
          </p:nvSpPr>
          <p:spPr bwMode="auto">
            <a:xfrm>
              <a:off x="2402736"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
            <p:cNvSpPr>
              <a:spLocks/>
            </p:cNvSpPr>
            <p:nvPr/>
          </p:nvSpPr>
          <p:spPr bwMode="auto">
            <a:xfrm>
              <a:off x="1425423"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
            <p:cNvSpPr>
              <a:spLocks/>
            </p:cNvSpPr>
            <p:nvPr/>
          </p:nvSpPr>
          <p:spPr bwMode="auto">
            <a:xfrm>
              <a:off x="1914079"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
            <p:cNvSpPr>
              <a:spLocks/>
            </p:cNvSpPr>
            <p:nvPr/>
          </p:nvSpPr>
          <p:spPr bwMode="auto">
            <a:xfrm>
              <a:off x="2402736"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
            <p:cNvSpPr>
              <a:spLocks/>
            </p:cNvSpPr>
            <p:nvPr/>
          </p:nvSpPr>
          <p:spPr bwMode="auto">
            <a:xfrm>
              <a:off x="1425423"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
            <p:cNvSpPr>
              <a:spLocks/>
            </p:cNvSpPr>
            <p:nvPr/>
          </p:nvSpPr>
          <p:spPr bwMode="auto">
            <a:xfrm>
              <a:off x="1914079"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
            <p:cNvSpPr>
              <a:spLocks/>
            </p:cNvSpPr>
            <p:nvPr/>
          </p:nvSpPr>
          <p:spPr bwMode="auto">
            <a:xfrm>
              <a:off x="2402736"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群組 55"/>
          <p:cNvGrpSpPr/>
          <p:nvPr/>
        </p:nvGrpSpPr>
        <p:grpSpPr>
          <a:xfrm>
            <a:off x="3142165" y="2204865"/>
            <a:ext cx="1306327" cy="1296144"/>
            <a:chOff x="1425423" y="2996952"/>
            <a:chExt cx="1306327" cy="1296144"/>
          </a:xfrm>
        </p:grpSpPr>
        <p:sp>
          <p:nvSpPr>
            <p:cNvPr id="57" name="Freeform 5"/>
            <p:cNvSpPr>
              <a:spLocks/>
            </p:cNvSpPr>
            <p:nvPr/>
          </p:nvSpPr>
          <p:spPr bwMode="auto">
            <a:xfrm>
              <a:off x="1425423"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
            <p:cNvSpPr>
              <a:spLocks/>
            </p:cNvSpPr>
            <p:nvPr/>
          </p:nvSpPr>
          <p:spPr bwMode="auto">
            <a:xfrm>
              <a:off x="1914079"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
            <p:cNvSpPr>
              <a:spLocks/>
            </p:cNvSpPr>
            <p:nvPr/>
          </p:nvSpPr>
          <p:spPr bwMode="auto">
            <a:xfrm>
              <a:off x="2402736"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
            <p:cNvSpPr>
              <a:spLocks/>
            </p:cNvSpPr>
            <p:nvPr/>
          </p:nvSpPr>
          <p:spPr bwMode="auto">
            <a:xfrm>
              <a:off x="1425423"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
            <p:cNvSpPr>
              <a:spLocks/>
            </p:cNvSpPr>
            <p:nvPr/>
          </p:nvSpPr>
          <p:spPr bwMode="auto">
            <a:xfrm>
              <a:off x="1914079"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
            <p:cNvSpPr>
              <a:spLocks/>
            </p:cNvSpPr>
            <p:nvPr/>
          </p:nvSpPr>
          <p:spPr bwMode="auto">
            <a:xfrm>
              <a:off x="2402736"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
            <p:cNvSpPr>
              <a:spLocks/>
            </p:cNvSpPr>
            <p:nvPr/>
          </p:nvSpPr>
          <p:spPr bwMode="auto">
            <a:xfrm>
              <a:off x="1425423"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
            <p:cNvSpPr>
              <a:spLocks/>
            </p:cNvSpPr>
            <p:nvPr/>
          </p:nvSpPr>
          <p:spPr bwMode="auto">
            <a:xfrm>
              <a:off x="1914079"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
            <p:cNvSpPr>
              <a:spLocks/>
            </p:cNvSpPr>
            <p:nvPr/>
          </p:nvSpPr>
          <p:spPr bwMode="auto">
            <a:xfrm>
              <a:off x="2402736"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群組 65"/>
          <p:cNvGrpSpPr/>
          <p:nvPr/>
        </p:nvGrpSpPr>
        <p:grpSpPr>
          <a:xfrm>
            <a:off x="3142164" y="3651588"/>
            <a:ext cx="1306327" cy="1296144"/>
            <a:chOff x="1425423" y="2996952"/>
            <a:chExt cx="1306327" cy="1296144"/>
          </a:xfrm>
        </p:grpSpPr>
        <p:sp>
          <p:nvSpPr>
            <p:cNvPr id="67" name="Freeform 5"/>
            <p:cNvSpPr>
              <a:spLocks/>
            </p:cNvSpPr>
            <p:nvPr/>
          </p:nvSpPr>
          <p:spPr bwMode="auto">
            <a:xfrm>
              <a:off x="1425423"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
            <p:cNvSpPr>
              <a:spLocks/>
            </p:cNvSpPr>
            <p:nvPr/>
          </p:nvSpPr>
          <p:spPr bwMode="auto">
            <a:xfrm>
              <a:off x="1914079"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
            <p:cNvSpPr>
              <a:spLocks/>
            </p:cNvSpPr>
            <p:nvPr/>
          </p:nvSpPr>
          <p:spPr bwMode="auto">
            <a:xfrm>
              <a:off x="2402736"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
            <p:cNvSpPr>
              <a:spLocks/>
            </p:cNvSpPr>
            <p:nvPr/>
          </p:nvSpPr>
          <p:spPr bwMode="auto">
            <a:xfrm>
              <a:off x="1425423"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
            <p:cNvSpPr>
              <a:spLocks/>
            </p:cNvSpPr>
            <p:nvPr/>
          </p:nvSpPr>
          <p:spPr bwMode="auto">
            <a:xfrm>
              <a:off x="1914079"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5"/>
            <p:cNvSpPr>
              <a:spLocks/>
            </p:cNvSpPr>
            <p:nvPr/>
          </p:nvSpPr>
          <p:spPr bwMode="auto">
            <a:xfrm>
              <a:off x="2402736"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
            <p:cNvSpPr>
              <a:spLocks/>
            </p:cNvSpPr>
            <p:nvPr/>
          </p:nvSpPr>
          <p:spPr bwMode="auto">
            <a:xfrm>
              <a:off x="1425423"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5"/>
            <p:cNvSpPr>
              <a:spLocks/>
            </p:cNvSpPr>
            <p:nvPr/>
          </p:nvSpPr>
          <p:spPr bwMode="auto">
            <a:xfrm>
              <a:off x="1914079"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5"/>
            <p:cNvSpPr>
              <a:spLocks/>
            </p:cNvSpPr>
            <p:nvPr/>
          </p:nvSpPr>
          <p:spPr bwMode="auto">
            <a:xfrm>
              <a:off x="2402736"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6" name="群組 75"/>
          <p:cNvGrpSpPr/>
          <p:nvPr/>
        </p:nvGrpSpPr>
        <p:grpSpPr>
          <a:xfrm>
            <a:off x="4608134" y="3651588"/>
            <a:ext cx="1306327" cy="1296144"/>
            <a:chOff x="1425423" y="2996952"/>
            <a:chExt cx="1306327" cy="1296144"/>
          </a:xfrm>
        </p:grpSpPr>
        <p:sp>
          <p:nvSpPr>
            <p:cNvPr id="77" name="Freeform 5"/>
            <p:cNvSpPr>
              <a:spLocks/>
            </p:cNvSpPr>
            <p:nvPr/>
          </p:nvSpPr>
          <p:spPr bwMode="auto">
            <a:xfrm>
              <a:off x="1425423"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
            <p:cNvSpPr>
              <a:spLocks/>
            </p:cNvSpPr>
            <p:nvPr/>
          </p:nvSpPr>
          <p:spPr bwMode="auto">
            <a:xfrm>
              <a:off x="1914079"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
            <p:cNvSpPr>
              <a:spLocks/>
            </p:cNvSpPr>
            <p:nvPr/>
          </p:nvSpPr>
          <p:spPr bwMode="auto">
            <a:xfrm>
              <a:off x="2402736"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
            <p:cNvSpPr>
              <a:spLocks/>
            </p:cNvSpPr>
            <p:nvPr/>
          </p:nvSpPr>
          <p:spPr bwMode="auto">
            <a:xfrm>
              <a:off x="1425423"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
            <p:cNvSpPr>
              <a:spLocks/>
            </p:cNvSpPr>
            <p:nvPr/>
          </p:nvSpPr>
          <p:spPr bwMode="auto">
            <a:xfrm>
              <a:off x="1914079"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
            <p:cNvSpPr>
              <a:spLocks/>
            </p:cNvSpPr>
            <p:nvPr/>
          </p:nvSpPr>
          <p:spPr bwMode="auto">
            <a:xfrm>
              <a:off x="2402736"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
            <p:cNvSpPr>
              <a:spLocks/>
            </p:cNvSpPr>
            <p:nvPr/>
          </p:nvSpPr>
          <p:spPr bwMode="auto">
            <a:xfrm>
              <a:off x="1425423"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
            <p:cNvSpPr>
              <a:spLocks/>
            </p:cNvSpPr>
            <p:nvPr/>
          </p:nvSpPr>
          <p:spPr bwMode="auto">
            <a:xfrm>
              <a:off x="1914079"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
            <p:cNvSpPr>
              <a:spLocks/>
            </p:cNvSpPr>
            <p:nvPr/>
          </p:nvSpPr>
          <p:spPr bwMode="auto">
            <a:xfrm>
              <a:off x="2402736"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52192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4"/>
                                        </p:tgtEl>
                                      </p:cBhvr>
                                    </p:animEffect>
                                    <p:set>
                                      <p:cBhvr>
                                        <p:cTn id="10" dur="1" fill="hold">
                                          <p:stCondLst>
                                            <p:cond delay="499"/>
                                          </p:stCondLst>
                                        </p:cTn>
                                        <p:tgtEl>
                                          <p:spTgt spid="44"/>
                                        </p:tgtEl>
                                        <p:attrNameLst>
                                          <p:attrName>style.visibility</p:attrName>
                                        </p:attrNameLst>
                                      </p:cBhvr>
                                      <p:to>
                                        <p:strVal val="hidden"/>
                                      </p:to>
                                    </p:set>
                                  </p:childTnLst>
                                </p:cTn>
                              </p:par>
                              <p:par>
                                <p:cTn id="11" presetID="42" presetClass="path" presetSubtype="0" accel="50000" decel="50000" fill="hold" nodeType="withEffect">
                                  <p:stCondLst>
                                    <p:cond delay="0"/>
                                  </p:stCondLst>
                                  <p:childTnLst>
                                    <p:animMotion origin="layout" path="M -5.55556E-7 -2.22222E-6 L -0.18264 0.11644 " pathEditMode="relative" rAng="0" ptsTypes="AA">
                                      <p:cBhvr>
                                        <p:cTn id="12" dur="2000" fill="hold"/>
                                        <p:tgtEl>
                                          <p:spTgt spid="56"/>
                                        </p:tgtEl>
                                        <p:attrNameLst>
                                          <p:attrName>ppt_x</p:attrName>
                                          <p:attrName>ppt_y</p:attrName>
                                        </p:attrNameLst>
                                      </p:cBhvr>
                                      <p:rCtr x="-9132" y="5810"/>
                                    </p:animMotion>
                                  </p:childTnLst>
                                </p:cTn>
                              </p:par>
                              <p:par>
                                <p:cTn id="13" presetID="42" presetClass="path" presetSubtype="0" accel="50000" decel="50000" fill="hold" nodeType="withEffect">
                                  <p:stCondLst>
                                    <p:cond delay="0"/>
                                  </p:stCondLst>
                                  <p:childTnLst>
                                    <p:animMotion origin="layout" path="M 2.77778E-6 -2.22222E-6 L -0.08316 0.11644 " pathEditMode="relative" rAng="0" ptsTypes="AA">
                                      <p:cBhvr>
                                        <p:cTn id="14" dur="2000" fill="hold"/>
                                        <p:tgtEl>
                                          <p:spTgt spid="46"/>
                                        </p:tgtEl>
                                        <p:attrNameLst>
                                          <p:attrName>ppt_x</p:attrName>
                                          <p:attrName>ppt_y</p:attrName>
                                        </p:attrNameLst>
                                      </p:cBhvr>
                                      <p:rCtr x="-4167" y="5810"/>
                                    </p:animMotion>
                                  </p:childTnLst>
                                </p:cTn>
                              </p:par>
                              <p:par>
                                <p:cTn id="15" presetID="42" presetClass="path" presetSubtype="0" accel="50000" decel="50000" fill="hold" nodeType="withEffect">
                                  <p:stCondLst>
                                    <p:cond delay="0"/>
                                  </p:stCondLst>
                                  <p:childTnLst>
                                    <p:animMotion origin="layout" path="M 2.77778E-6 -1.85185E-6 L 0.17656 -0.09444 " pathEditMode="relative" rAng="0" ptsTypes="AA">
                                      <p:cBhvr>
                                        <p:cTn id="16" dur="2000" fill="hold"/>
                                        <p:tgtEl>
                                          <p:spTgt spid="76"/>
                                        </p:tgtEl>
                                        <p:attrNameLst>
                                          <p:attrName>ppt_x</p:attrName>
                                          <p:attrName>ppt_y</p:attrName>
                                        </p:attrNameLst>
                                      </p:cBhvr>
                                      <p:rCtr x="8819" y="-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851920" y="453527"/>
            <a:ext cx="3185487"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過濾、整理、分析原始資料庫</a:t>
            </a:r>
            <a:endParaRPr lang="en-US" altLang="zh-TW" b="1" dirty="0" smtClean="0">
              <a:latin typeface="微軟正黑體" panose="020B0604030504040204" pitchFamily="34" charset="-120"/>
              <a:ea typeface="微軟正黑體" panose="020B0604030504040204" pitchFamily="34" charset="-120"/>
            </a:endParaRPr>
          </a:p>
        </p:txBody>
      </p:sp>
      <p:sp>
        <p:nvSpPr>
          <p:cNvPr id="5" name="Pentagon 12"/>
          <p:cNvSpPr/>
          <p:nvPr/>
        </p:nvSpPr>
        <p:spPr bwMode="auto">
          <a:xfrm>
            <a:off x="323528" y="332656"/>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grpSp>
        <p:nvGrpSpPr>
          <p:cNvPr id="3" name="群組 2"/>
          <p:cNvGrpSpPr/>
          <p:nvPr/>
        </p:nvGrpSpPr>
        <p:grpSpPr>
          <a:xfrm>
            <a:off x="1460536" y="2996952"/>
            <a:ext cx="1306327" cy="1296144"/>
            <a:chOff x="1425423" y="2996952"/>
            <a:chExt cx="1306327" cy="1296144"/>
          </a:xfrm>
        </p:grpSpPr>
        <p:sp>
          <p:nvSpPr>
            <p:cNvPr id="4" name="Freeform 5"/>
            <p:cNvSpPr>
              <a:spLocks/>
            </p:cNvSpPr>
            <p:nvPr/>
          </p:nvSpPr>
          <p:spPr bwMode="auto">
            <a:xfrm>
              <a:off x="1425423"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
            <p:cNvSpPr>
              <a:spLocks/>
            </p:cNvSpPr>
            <p:nvPr/>
          </p:nvSpPr>
          <p:spPr bwMode="auto">
            <a:xfrm>
              <a:off x="1914079"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2402736"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
            <p:cNvSpPr>
              <a:spLocks/>
            </p:cNvSpPr>
            <p:nvPr/>
          </p:nvSpPr>
          <p:spPr bwMode="auto">
            <a:xfrm>
              <a:off x="1425423"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5"/>
            <p:cNvSpPr>
              <a:spLocks/>
            </p:cNvSpPr>
            <p:nvPr/>
          </p:nvSpPr>
          <p:spPr bwMode="auto">
            <a:xfrm>
              <a:off x="1914079"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5"/>
            <p:cNvSpPr>
              <a:spLocks/>
            </p:cNvSpPr>
            <p:nvPr/>
          </p:nvSpPr>
          <p:spPr bwMode="auto">
            <a:xfrm>
              <a:off x="2402736"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p:cNvSpPr>
              <a:spLocks/>
            </p:cNvSpPr>
            <p:nvPr/>
          </p:nvSpPr>
          <p:spPr bwMode="auto">
            <a:xfrm>
              <a:off x="1425423"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
            <p:cNvSpPr>
              <a:spLocks/>
            </p:cNvSpPr>
            <p:nvPr/>
          </p:nvSpPr>
          <p:spPr bwMode="auto">
            <a:xfrm>
              <a:off x="1914079"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
            <p:cNvSpPr>
              <a:spLocks/>
            </p:cNvSpPr>
            <p:nvPr/>
          </p:nvSpPr>
          <p:spPr bwMode="auto">
            <a:xfrm>
              <a:off x="2402736"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群組 33"/>
          <p:cNvGrpSpPr/>
          <p:nvPr/>
        </p:nvGrpSpPr>
        <p:grpSpPr>
          <a:xfrm>
            <a:off x="3841737" y="2996952"/>
            <a:ext cx="1306327" cy="1296144"/>
            <a:chOff x="3841737" y="2996952"/>
            <a:chExt cx="1306327" cy="1296144"/>
          </a:xfrm>
        </p:grpSpPr>
        <p:sp>
          <p:nvSpPr>
            <p:cNvPr id="15" name="Freeform 5"/>
            <p:cNvSpPr>
              <a:spLocks/>
            </p:cNvSpPr>
            <p:nvPr/>
          </p:nvSpPr>
          <p:spPr bwMode="auto">
            <a:xfrm>
              <a:off x="3841737"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
            <p:cNvSpPr>
              <a:spLocks/>
            </p:cNvSpPr>
            <p:nvPr/>
          </p:nvSpPr>
          <p:spPr bwMode="auto">
            <a:xfrm>
              <a:off x="4330393"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5"/>
            <p:cNvSpPr>
              <a:spLocks/>
            </p:cNvSpPr>
            <p:nvPr/>
          </p:nvSpPr>
          <p:spPr bwMode="auto">
            <a:xfrm>
              <a:off x="4819050"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5"/>
            <p:cNvSpPr>
              <a:spLocks/>
            </p:cNvSpPr>
            <p:nvPr/>
          </p:nvSpPr>
          <p:spPr bwMode="auto">
            <a:xfrm>
              <a:off x="3841737"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5"/>
            <p:cNvSpPr>
              <a:spLocks/>
            </p:cNvSpPr>
            <p:nvPr/>
          </p:nvSpPr>
          <p:spPr bwMode="auto">
            <a:xfrm>
              <a:off x="4330393"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5"/>
            <p:cNvSpPr>
              <a:spLocks/>
            </p:cNvSpPr>
            <p:nvPr/>
          </p:nvSpPr>
          <p:spPr bwMode="auto">
            <a:xfrm>
              <a:off x="4819050"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5"/>
            <p:cNvSpPr>
              <a:spLocks/>
            </p:cNvSpPr>
            <p:nvPr/>
          </p:nvSpPr>
          <p:spPr bwMode="auto">
            <a:xfrm>
              <a:off x="3841737"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
            <p:cNvSpPr>
              <a:spLocks/>
            </p:cNvSpPr>
            <p:nvPr/>
          </p:nvSpPr>
          <p:spPr bwMode="auto">
            <a:xfrm>
              <a:off x="4330393"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5"/>
            <p:cNvSpPr>
              <a:spLocks/>
            </p:cNvSpPr>
            <p:nvPr/>
          </p:nvSpPr>
          <p:spPr bwMode="auto">
            <a:xfrm>
              <a:off x="4819050"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群組 34"/>
          <p:cNvGrpSpPr/>
          <p:nvPr/>
        </p:nvGrpSpPr>
        <p:grpSpPr>
          <a:xfrm>
            <a:off x="6218001" y="2996952"/>
            <a:ext cx="1306327" cy="1296144"/>
            <a:chOff x="6218001" y="2996952"/>
            <a:chExt cx="1306327" cy="1296144"/>
          </a:xfrm>
        </p:grpSpPr>
        <p:sp>
          <p:nvSpPr>
            <p:cNvPr id="24" name="Freeform 5"/>
            <p:cNvSpPr>
              <a:spLocks/>
            </p:cNvSpPr>
            <p:nvPr/>
          </p:nvSpPr>
          <p:spPr bwMode="auto">
            <a:xfrm>
              <a:off x="6218001"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5"/>
            <p:cNvSpPr>
              <a:spLocks/>
            </p:cNvSpPr>
            <p:nvPr/>
          </p:nvSpPr>
          <p:spPr bwMode="auto">
            <a:xfrm>
              <a:off x="6706657"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5"/>
            <p:cNvSpPr>
              <a:spLocks/>
            </p:cNvSpPr>
            <p:nvPr/>
          </p:nvSpPr>
          <p:spPr bwMode="auto">
            <a:xfrm>
              <a:off x="7195314"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5"/>
            <p:cNvSpPr>
              <a:spLocks/>
            </p:cNvSpPr>
            <p:nvPr/>
          </p:nvSpPr>
          <p:spPr bwMode="auto">
            <a:xfrm>
              <a:off x="6218001"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
            <p:cNvSpPr>
              <a:spLocks/>
            </p:cNvSpPr>
            <p:nvPr/>
          </p:nvSpPr>
          <p:spPr bwMode="auto">
            <a:xfrm>
              <a:off x="6706657"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
            <p:cNvSpPr>
              <a:spLocks/>
            </p:cNvSpPr>
            <p:nvPr/>
          </p:nvSpPr>
          <p:spPr bwMode="auto">
            <a:xfrm>
              <a:off x="7195314"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
            <p:cNvSpPr>
              <a:spLocks/>
            </p:cNvSpPr>
            <p:nvPr/>
          </p:nvSpPr>
          <p:spPr bwMode="auto">
            <a:xfrm>
              <a:off x="6218001"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
            <p:cNvSpPr>
              <a:spLocks/>
            </p:cNvSpPr>
            <p:nvPr/>
          </p:nvSpPr>
          <p:spPr bwMode="auto">
            <a:xfrm>
              <a:off x="6706657"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
            <p:cNvSpPr>
              <a:spLocks/>
            </p:cNvSpPr>
            <p:nvPr/>
          </p:nvSpPr>
          <p:spPr bwMode="auto">
            <a:xfrm>
              <a:off x="7195314"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文字方塊 32"/>
          <p:cNvSpPr txBox="1"/>
          <p:nvPr/>
        </p:nvSpPr>
        <p:spPr>
          <a:xfrm>
            <a:off x="3126576" y="4725144"/>
            <a:ext cx="2736647" cy="400110"/>
          </a:xfrm>
          <a:prstGeom prst="rect">
            <a:avLst/>
          </a:prstGeom>
          <a:noFill/>
        </p:spPr>
        <p:txBody>
          <a:bodyPr wrap="none" rtlCol="0">
            <a:spAutoFit/>
          </a:bodyPr>
          <a:lstStyle/>
          <a:p>
            <a:r>
              <a:rPr lang="zh-TW" altLang="en-US" sz="2000" dirty="0" smtClean="0">
                <a:latin typeface="微軟正黑體" panose="020B0604030504040204" pitchFamily="34" charset="-120"/>
                <a:ea typeface="微軟正黑體" panose="020B0604030504040204" pitchFamily="34" charset="-120"/>
              </a:rPr>
              <a:t>以年份用</a:t>
            </a:r>
            <a:r>
              <a:rPr lang="en-US" altLang="zh-TW" sz="2000" dirty="0" smtClean="0">
                <a:latin typeface="微軟正黑體" panose="020B0604030504040204" pitchFamily="34" charset="-120"/>
                <a:ea typeface="微軟正黑體" panose="020B0604030504040204" pitchFamily="34" charset="-120"/>
              </a:rPr>
              <a:t>LIKE</a:t>
            </a:r>
            <a:r>
              <a:rPr lang="zh-TW" altLang="en-US" sz="2000" dirty="0" smtClean="0">
                <a:latin typeface="微軟正黑體" panose="020B0604030504040204" pitchFamily="34" charset="-120"/>
                <a:ea typeface="微軟正黑體" panose="020B0604030504040204" pitchFamily="34" charset="-120"/>
              </a:rPr>
              <a:t>語法分開</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6278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34"/>
                                        </p:tgtEl>
                                      </p:cBhvr>
                                    </p:animEffect>
                                    <p:set>
                                      <p:cBhvr>
                                        <p:cTn id="7" dur="1" fill="hold">
                                          <p:stCondLst>
                                            <p:cond delay="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par>
                                <p:cTn id="14" presetID="42" presetClass="path" presetSubtype="0" accel="50000" decel="50000" fill="hold" nodeType="withEffect">
                                  <p:stCondLst>
                                    <p:cond delay="0"/>
                                  </p:stCondLst>
                                  <p:childTnLst>
                                    <p:animMotion origin="layout" path="M 3.61111E-6 -1.48148E-6 L 0.26111 -1.48148E-6 " pathEditMode="relative" rAng="0" ptsTypes="AA">
                                      <p:cBhvr>
                                        <p:cTn id="15" dur="1500" fill="hold"/>
                                        <p:tgtEl>
                                          <p:spTgt spid="3"/>
                                        </p:tgtEl>
                                        <p:attrNameLst>
                                          <p:attrName>ppt_x</p:attrName>
                                          <p:attrName>ppt_y</p:attrName>
                                        </p:attrNameLst>
                                      </p:cBhvr>
                                      <p:rCtr x="130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851920" y="453527"/>
            <a:ext cx="3185487"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過濾、整理、分析原始資料庫</a:t>
            </a:r>
            <a:endParaRPr lang="en-US" altLang="zh-TW" b="1" dirty="0" smtClean="0">
              <a:latin typeface="微軟正黑體" panose="020B0604030504040204" pitchFamily="34" charset="-120"/>
              <a:ea typeface="微軟正黑體" panose="020B0604030504040204" pitchFamily="34" charset="-120"/>
            </a:endParaRPr>
          </a:p>
        </p:txBody>
      </p:sp>
      <p:sp>
        <p:nvSpPr>
          <p:cNvPr id="5" name="Pentagon 12"/>
          <p:cNvSpPr/>
          <p:nvPr/>
        </p:nvSpPr>
        <p:spPr bwMode="auto">
          <a:xfrm>
            <a:off x="323528" y="332656"/>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4" name="Freeform 5"/>
          <p:cNvSpPr>
            <a:spLocks/>
          </p:cNvSpPr>
          <p:nvPr/>
        </p:nvSpPr>
        <p:spPr bwMode="auto">
          <a:xfrm>
            <a:off x="3841737"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5"/>
          <p:cNvSpPr>
            <a:spLocks/>
          </p:cNvSpPr>
          <p:nvPr/>
        </p:nvSpPr>
        <p:spPr bwMode="auto">
          <a:xfrm>
            <a:off x="4330393"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
          <p:cNvSpPr>
            <a:spLocks/>
          </p:cNvSpPr>
          <p:nvPr/>
        </p:nvSpPr>
        <p:spPr bwMode="auto">
          <a:xfrm>
            <a:off x="3841737"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5"/>
          <p:cNvSpPr>
            <a:spLocks/>
          </p:cNvSpPr>
          <p:nvPr/>
        </p:nvSpPr>
        <p:spPr bwMode="auto">
          <a:xfrm>
            <a:off x="4330393"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 name="群組 2"/>
          <p:cNvGrpSpPr/>
          <p:nvPr/>
        </p:nvGrpSpPr>
        <p:grpSpPr>
          <a:xfrm>
            <a:off x="3376645" y="2996952"/>
            <a:ext cx="2236510" cy="2128302"/>
            <a:chOff x="3376645" y="2996952"/>
            <a:chExt cx="2236510" cy="2128302"/>
          </a:xfrm>
        </p:grpSpPr>
        <p:sp>
          <p:nvSpPr>
            <p:cNvPr id="7" name="Freeform 5"/>
            <p:cNvSpPr>
              <a:spLocks/>
            </p:cNvSpPr>
            <p:nvPr/>
          </p:nvSpPr>
          <p:spPr bwMode="auto">
            <a:xfrm>
              <a:off x="4819050" y="2996952"/>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5"/>
            <p:cNvSpPr>
              <a:spLocks/>
            </p:cNvSpPr>
            <p:nvPr/>
          </p:nvSpPr>
          <p:spPr bwMode="auto">
            <a:xfrm>
              <a:off x="4819050" y="3479499"/>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p:cNvSpPr>
              <a:spLocks/>
            </p:cNvSpPr>
            <p:nvPr/>
          </p:nvSpPr>
          <p:spPr bwMode="auto">
            <a:xfrm>
              <a:off x="3841737"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5"/>
            <p:cNvSpPr>
              <a:spLocks/>
            </p:cNvSpPr>
            <p:nvPr/>
          </p:nvSpPr>
          <p:spPr bwMode="auto">
            <a:xfrm>
              <a:off x="4330393"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5"/>
            <p:cNvSpPr>
              <a:spLocks/>
            </p:cNvSpPr>
            <p:nvPr/>
          </p:nvSpPr>
          <p:spPr bwMode="auto">
            <a:xfrm>
              <a:off x="4819050" y="396204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文字方塊 32"/>
            <p:cNvSpPr txBox="1"/>
            <p:nvPr/>
          </p:nvSpPr>
          <p:spPr>
            <a:xfrm>
              <a:off x="3376645" y="4725144"/>
              <a:ext cx="2236510" cy="400110"/>
            </a:xfrm>
            <a:prstGeom prst="rect">
              <a:avLst/>
            </a:prstGeom>
            <a:noFill/>
          </p:spPr>
          <p:txBody>
            <a:bodyPr wrap="none" rtlCol="0">
              <a:spAutoFit/>
            </a:bodyPr>
            <a:lstStyle/>
            <a:p>
              <a:r>
                <a:rPr lang="zh-TW" altLang="en-US" sz="2000" dirty="0" smtClean="0">
                  <a:latin typeface="微軟正黑體" panose="020B0604030504040204" pitchFamily="34" charset="-120"/>
                  <a:ea typeface="微軟正黑體" panose="020B0604030504040204" pitchFamily="34" charset="-120"/>
                </a:rPr>
                <a:t>選擇某一年做樣本</a:t>
              </a:r>
              <a:endParaRPr lang="zh-TW" altLang="en-US" sz="2000" dirty="0">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398572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8.33333E-7 -1.11111E-6 L -0.26094 -0.18171 " pathEditMode="relative" rAng="0" ptsTypes="AA">
                                      <p:cBhvr>
                                        <p:cTn id="9" dur="2000" fill="hold"/>
                                        <p:tgtEl>
                                          <p:spTgt spid="4"/>
                                        </p:tgtEl>
                                        <p:attrNameLst>
                                          <p:attrName>ppt_x</p:attrName>
                                          <p:attrName>ppt_y</p:attrName>
                                        </p:attrNameLst>
                                      </p:cBhvr>
                                      <p:rCtr x="-13056" y="-9097"/>
                                    </p:animMotion>
                                  </p:childTnLst>
                                </p:cTn>
                              </p:par>
                              <p:par>
                                <p:cTn id="10" presetID="42" presetClass="path" presetSubtype="0" accel="50000" decel="50000" fill="hold" grpId="0" nodeType="withEffect">
                                  <p:stCondLst>
                                    <p:cond delay="0"/>
                                  </p:stCondLst>
                                  <p:childTnLst>
                                    <p:animMotion origin="layout" path="M -3.05556E-6 -1.11111E-6 L -0.31441 -0.08704 " pathEditMode="relative" rAng="0" ptsTypes="AA">
                                      <p:cBhvr>
                                        <p:cTn id="11" dur="2000" fill="hold"/>
                                        <p:tgtEl>
                                          <p:spTgt spid="6"/>
                                        </p:tgtEl>
                                        <p:attrNameLst>
                                          <p:attrName>ppt_x</p:attrName>
                                          <p:attrName>ppt_y</p:attrName>
                                        </p:attrNameLst>
                                      </p:cBhvr>
                                      <p:rCtr x="-15729" y="-4352"/>
                                    </p:animMotion>
                                  </p:childTnLst>
                                </p:cTn>
                              </p:par>
                              <p:par>
                                <p:cTn id="12" presetID="42" presetClass="path" presetSubtype="0" accel="50000" decel="50000" fill="hold" grpId="0" nodeType="withEffect">
                                  <p:stCondLst>
                                    <p:cond delay="0"/>
                                  </p:stCondLst>
                                  <p:childTnLst>
                                    <p:animMotion origin="layout" path="M -8.33333E-7 -1.48148E-6 L -0.26094 -0.06296 " pathEditMode="relative" rAng="0" ptsTypes="AA">
                                      <p:cBhvr>
                                        <p:cTn id="13" dur="2000" fill="hold"/>
                                        <p:tgtEl>
                                          <p:spTgt spid="9"/>
                                        </p:tgtEl>
                                        <p:attrNameLst>
                                          <p:attrName>ppt_x</p:attrName>
                                          <p:attrName>ppt_y</p:attrName>
                                        </p:attrNameLst>
                                      </p:cBhvr>
                                      <p:rCtr x="-13056" y="-3148"/>
                                    </p:animMotion>
                                  </p:childTnLst>
                                </p:cTn>
                              </p:par>
                              <p:par>
                                <p:cTn id="14" presetID="42" presetClass="path" presetSubtype="0" accel="50000" decel="50000" fill="hold" grpId="0" nodeType="withEffect">
                                  <p:stCondLst>
                                    <p:cond delay="0"/>
                                  </p:stCondLst>
                                  <p:childTnLst>
                                    <p:animMotion origin="layout" path="M -3.05556E-6 -1.48148E-6 L -0.31441 0.02408 " pathEditMode="relative" rAng="0" ptsTypes="AA">
                                      <p:cBhvr>
                                        <p:cTn id="15" dur="2000" fill="hold"/>
                                        <p:tgtEl>
                                          <p:spTgt spid="10"/>
                                        </p:tgtEl>
                                        <p:attrNameLst>
                                          <p:attrName>ppt_x</p:attrName>
                                          <p:attrName>ppt_y</p:attrName>
                                        </p:attrNameLst>
                                      </p:cBhvr>
                                      <p:rCtr x="-15729"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851920" y="453527"/>
            <a:ext cx="3185487"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過濾、整理、分析原始資料庫</a:t>
            </a:r>
            <a:endParaRPr lang="en-US" altLang="zh-TW" b="1" dirty="0" smtClean="0">
              <a:latin typeface="微軟正黑體" panose="020B0604030504040204" pitchFamily="34" charset="-120"/>
              <a:ea typeface="微軟正黑體" panose="020B0604030504040204" pitchFamily="34" charset="-120"/>
            </a:endParaRPr>
          </a:p>
        </p:txBody>
      </p:sp>
      <p:sp>
        <p:nvSpPr>
          <p:cNvPr id="5" name="Pentagon 12"/>
          <p:cNvSpPr/>
          <p:nvPr/>
        </p:nvSpPr>
        <p:spPr bwMode="auto">
          <a:xfrm>
            <a:off x="323528" y="332656"/>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4" name="Freeform 5"/>
          <p:cNvSpPr>
            <a:spLocks/>
          </p:cNvSpPr>
          <p:nvPr/>
        </p:nvSpPr>
        <p:spPr bwMode="auto">
          <a:xfrm>
            <a:off x="1451438" y="174435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
          <p:cNvSpPr>
            <a:spLocks/>
          </p:cNvSpPr>
          <p:nvPr/>
        </p:nvSpPr>
        <p:spPr bwMode="auto">
          <a:xfrm>
            <a:off x="1451438" y="2367465"/>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5"/>
          <p:cNvSpPr>
            <a:spLocks/>
          </p:cNvSpPr>
          <p:nvPr/>
        </p:nvSpPr>
        <p:spPr bwMode="auto">
          <a:xfrm>
            <a:off x="1451438" y="2990573"/>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p:cNvSpPr>
            <a:spLocks/>
          </p:cNvSpPr>
          <p:nvPr/>
        </p:nvSpPr>
        <p:spPr bwMode="auto">
          <a:xfrm>
            <a:off x="1451438" y="3613681"/>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文字方塊 32"/>
          <p:cNvSpPr txBox="1"/>
          <p:nvPr/>
        </p:nvSpPr>
        <p:spPr>
          <a:xfrm>
            <a:off x="2607203" y="4725144"/>
            <a:ext cx="3775393" cy="400110"/>
          </a:xfrm>
          <a:prstGeom prst="rect">
            <a:avLst/>
          </a:prstGeom>
          <a:noFill/>
        </p:spPr>
        <p:txBody>
          <a:bodyPr wrap="none" rtlCol="0">
            <a:spAutoFit/>
          </a:bodyPr>
          <a:lstStyle/>
          <a:p>
            <a:r>
              <a:rPr lang="zh-TW" altLang="en-US" sz="2000" dirty="0" smtClean="0">
                <a:latin typeface="微軟正黑體" panose="020B0604030504040204" pitchFamily="34" charset="-120"/>
                <a:ea typeface="微軟正黑體" panose="020B0604030504040204" pitchFamily="34" charset="-120"/>
              </a:rPr>
              <a:t>整理買入、賣出金額並算出獲利</a:t>
            </a:r>
            <a:endParaRPr lang="zh-TW" altLang="en-US" sz="2000" dirty="0">
              <a:latin typeface="微軟正黑體" panose="020B0604030504040204" pitchFamily="34" charset="-120"/>
              <a:ea typeface="微軟正黑體" panose="020B0604030504040204" pitchFamily="34" charset="-120"/>
            </a:endParaRPr>
          </a:p>
        </p:txBody>
      </p:sp>
      <p:grpSp>
        <p:nvGrpSpPr>
          <p:cNvPr id="20" name="群組 19"/>
          <p:cNvGrpSpPr/>
          <p:nvPr/>
        </p:nvGrpSpPr>
        <p:grpSpPr>
          <a:xfrm>
            <a:off x="1579945" y="4235371"/>
            <a:ext cx="72000" cy="400110"/>
            <a:chOff x="827584" y="4925199"/>
            <a:chExt cx="72000" cy="400110"/>
          </a:xfrm>
        </p:grpSpPr>
        <p:sp>
          <p:nvSpPr>
            <p:cNvPr id="19" name="流程圖: 接點 18"/>
            <p:cNvSpPr/>
            <p:nvPr/>
          </p:nvSpPr>
          <p:spPr>
            <a:xfrm>
              <a:off x="827584" y="4925199"/>
              <a:ext cx="72000" cy="72000"/>
            </a:xfrm>
            <a:prstGeom prst="flowChartConnector">
              <a:avLst/>
            </a:prstGeom>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流程圖: 接點 20"/>
            <p:cNvSpPr/>
            <p:nvPr/>
          </p:nvSpPr>
          <p:spPr>
            <a:xfrm>
              <a:off x="827584" y="5089254"/>
              <a:ext cx="72000" cy="72000"/>
            </a:xfrm>
            <a:prstGeom prst="flowChartConnector">
              <a:avLst/>
            </a:prstGeom>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流程圖: 接點 21"/>
            <p:cNvSpPr/>
            <p:nvPr/>
          </p:nvSpPr>
          <p:spPr>
            <a:xfrm>
              <a:off x="827584" y="5253309"/>
              <a:ext cx="72000" cy="72000"/>
            </a:xfrm>
            <a:prstGeom prst="flowChartConnector">
              <a:avLst/>
            </a:prstGeom>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28" name="直線接點 27"/>
          <p:cNvCxnSpPr/>
          <p:nvPr/>
        </p:nvCxnSpPr>
        <p:spPr>
          <a:xfrm>
            <a:off x="1331640" y="1484784"/>
            <a:ext cx="5760000" cy="0"/>
          </a:xfrm>
          <a:prstGeom prst="line">
            <a:avLst/>
          </a:prstGeom>
          <a:ln w="19050"/>
        </p:spPr>
        <p:style>
          <a:lnRef idx="1">
            <a:schemeClr val="dk1"/>
          </a:lnRef>
          <a:fillRef idx="0">
            <a:schemeClr val="dk1"/>
          </a:fillRef>
          <a:effectRef idx="0">
            <a:schemeClr val="dk1"/>
          </a:effectRef>
          <a:fontRef idx="minor">
            <a:schemeClr val="tx1"/>
          </a:fontRef>
        </p:style>
      </p:cxnSp>
      <p:sp>
        <p:nvSpPr>
          <p:cNvPr id="30" name="文字方塊 29"/>
          <p:cNvSpPr txBox="1"/>
          <p:nvPr/>
        </p:nvSpPr>
        <p:spPr>
          <a:xfrm>
            <a:off x="2699792" y="1060573"/>
            <a:ext cx="651140" cy="369332"/>
          </a:xfrm>
          <a:prstGeom prst="rect">
            <a:avLst/>
          </a:prstGeom>
          <a:noFill/>
        </p:spPr>
        <p:txBody>
          <a:bodyPr wrap="none" rtlCol="0">
            <a:spAutoFit/>
          </a:bodyPr>
          <a:lstStyle/>
          <a:p>
            <a:r>
              <a:rPr lang="en-US" altLang="zh-TW" b="1" dirty="0" smtClean="0">
                <a:latin typeface="微軟正黑體" panose="020B0604030504040204" pitchFamily="34" charset="-120"/>
                <a:ea typeface="微軟正黑體" panose="020B0604030504040204" pitchFamily="34" charset="-120"/>
              </a:rPr>
              <a:t>BUY</a:t>
            </a:r>
            <a:endParaRPr lang="zh-TW" altLang="en-US" b="1" dirty="0">
              <a:latin typeface="微軟正黑體" panose="020B0604030504040204" pitchFamily="34" charset="-120"/>
              <a:ea typeface="微軟正黑體" panose="020B0604030504040204" pitchFamily="34" charset="-120"/>
            </a:endParaRPr>
          </a:p>
        </p:txBody>
      </p:sp>
      <p:sp>
        <p:nvSpPr>
          <p:cNvPr id="31" name="文字方塊 30"/>
          <p:cNvSpPr txBox="1"/>
          <p:nvPr/>
        </p:nvSpPr>
        <p:spPr>
          <a:xfrm>
            <a:off x="5638865" y="1057030"/>
            <a:ext cx="999697" cy="369332"/>
          </a:xfrm>
          <a:prstGeom prst="rect">
            <a:avLst/>
          </a:prstGeom>
          <a:noFill/>
        </p:spPr>
        <p:txBody>
          <a:bodyPr wrap="none" rtlCol="0">
            <a:spAutoFit/>
          </a:bodyPr>
          <a:lstStyle/>
          <a:p>
            <a:r>
              <a:rPr lang="en-US" altLang="zh-TW" b="1" dirty="0" smtClean="0">
                <a:latin typeface="微軟正黑體" panose="020B0604030504040204" pitchFamily="34" charset="-120"/>
                <a:ea typeface="微軟正黑體" panose="020B0604030504040204" pitchFamily="34" charset="-120"/>
              </a:rPr>
              <a:t>PROFIT</a:t>
            </a:r>
            <a:endParaRPr lang="zh-TW" altLang="en-US" b="1" dirty="0">
              <a:latin typeface="微軟正黑體" panose="020B0604030504040204" pitchFamily="34" charset="-120"/>
              <a:ea typeface="微軟正黑體" panose="020B0604030504040204" pitchFamily="34" charset="-120"/>
            </a:endParaRPr>
          </a:p>
        </p:txBody>
      </p:sp>
      <p:sp>
        <p:nvSpPr>
          <p:cNvPr id="32" name="文字方塊 31"/>
          <p:cNvSpPr txBox="1"/>
          <p:nvPr/>
        </p:nvSpPr>
        <p:spPr>
          <a:xfrm>
            <a:off x="4150894" y="1060573"/>
            <a:ext cx="688009" cy="369332"/>
          </a:xfrm>
          <a:prstGeom prst="rect">
            <a:avLst/>
          </a:prstGeom>
          <a:noFill/>
        </p:spPr>
        <p:txBody>
          <a:bodyPr wrap="none" rtlCol="0">
            <a:spAutoFit/>
          </a:bodyPr>
          <a:lstStyle/>
          <a:p>
            <a:r>
              <a:rPr lang="en-US" altLang="zh-TW" b="1" dirty="0" smtClean="0">
                <a:latin typeface="微軟正黑體" panose="020B0604030504040204" pitchFamily="34" charset="-120"/>
                <a:ea typeface="微軟正黑體" panose="020B0604030504040204" pitchFamily="34" charset="-120"/>
              </a:rPr>
              <a:t>SELL</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541608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851920" y="453527"/>
            <a:ext cx="3185487"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過濾、整理、分析原始資料庫</a:t>
            </a:r>
            <a:endParaRPr lang="en-US" altLang="zh-TW" b="1" dirty="0" smtClean="0">
              <a:latin typeface="微軟正黑體" panose="020B0604030504040204" pitchFamily="34" charset="-120"/>
              <a:ea typeface="微軟正黑體" panose="020B0604030504040204" pitchFamily="34" charset="-120"/>
            </a:endParaRPr>
          </a:p>
        </p:txBody>
      </p:sp>
      <p:sp>
        <p:nvSpPr>
          <p:cNvPr id="5" name="Pentagon 12"/>
          <p:cNvSpPr/>
          <p:nvPr/>
        </p:nvSpPr>
        <p:spPr bwMode="auto">
          <a:xfrm>
            <a:off x="323528" y="332656"/>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4" name="Freeform 5"/>
          <p:cNvSpPr>
            <a:spLocks/>
          </p:cNvSpPr>
          <p:nvPr/>
        </p:nvSpPr>
        <p:spPr bwMode="auto">
          <a:xfrm>
            <a:off x="1451438" y="1744357"/>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
          <p:cNvSpPr>
            <a:spLocks/>
          </p:cNvSpPr>
          <p:nvPr/>
        </p:nvSpPr>
        <p:spPr bwMode="auto">
          <a:xfrm>
            <a:off x="1451438" y="2367465"/>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FF7C80"/>
          </a:solidFill>
          <a:ln w="28575">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5"/>
          <p:cNvSpPr>
            <a:spLocks/>
          </p:cNvSpPr>
          <p:nvPr/>
        </p:nvSpPr>
        <p:spPr bwMode="auto">
          <a:xfrm>
            <a:off x="1451438" y="2990573"/>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p:cNvSpPr>
            <a:spLocks/>
          </p:cNvSpPr>
          <p:nvPr/>
        </p:nvSpPr>
        <p:spPr bwMode="auto">
          <a:xfrm>
            <a:off x="1451438" y="3613681"/>
            <a:ext cx="329014" cy="331049"/>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noFill/>
          <a:ln w="285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 name="群組 19"/>
          <p:cNvGrpSpPr/>
          <p:nvPr/>
        </p:nvGrpSpPr>
        <p:grpSpPr>
          <a:xfrm>
            <a:off x="1579945" y="4235371"/>
            <a:ext cx="72000" cy="400110"/>
            <a:chOff x="827584" y="4925199"/>
            <a:chExt cx="72000" cy="400110"/>
          </a:xfrm>
        </p:grpSpPr>
        <p:sp>
          <p:nvSpPr>
            <p:cNvPr id="19" name="流程圖: 接點 18"/>
            <p:cNvSpPr/>
            <p:nvPr/>
          </p:nvSpPr>
          <p:spPr>
            <a:xfrm>
              <a:off x="827584" y="4925199"/>
              <a:ext cx="72000" cy="72000"/>
            </a:xfrm>
            <a:prstGeom prst="flowChartConnector">
              <a:avLst/>
            </a:prstGeom>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流程圖: 接點 20"/>
            <p:cNvSpPr/>
            <p:nvPr/>
          </p:nvSpPr>
          <p:spPr>
            <a:xfrm>
              <a:off x="827584" y="5089254"/>
              <a:ext cx="72000" cy="72000"/>
            </a:xfrm>
            <a:prstGeom prst="flowChartConnector">
              <a:avLst/>
            </a:prstGeom>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流程圖: 接點 21"/>
            <p:cNvSpPr/>
            <p:nvPr/>
          </p:nvSpPr>
          <p:spPr>
            <a:xfrm>
              <a:off x="827584" y="5253309"/>
              <a:ext cx="72000" cy="72000"/>
            </a:xfrm>
            <a:prstGeom prst="flowChartConnector">
              <a:avLst/>
            </a:prstGeom>
            <a:ln w="31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28" name="直線接點 27"/>
          <p:cNvCxnSpPr/>
          <p:nvPr/>
        </p:nvCxnSpPr>
        <p:spPr>
          <a:xfrm>
            <a:off x="1331640" y="1484784"/>
            <a:ext cx="5760000" cy="0"/>
          </a:xfrm>
          <a:prstGeom prst="line">
            <a:avLst/>
          </a:prstGeom>
          <a:ln w="19050"/>
        </p:spPr>
        <p:style>
          <a:lnRef idx="1">
            <a:schemeClr val="dk1"/>
          </a:lnRef>
          <a:fillRef idx="0">
            <a:schemeClr val="dk1"/>
          </a:fillRef>
          <a:effectRef idx="0">
            <a:schemeClr val="dk1"/>
          </a:effectRef>
          <a:fontRef idx="minor">
            <a:schemeClr val="tx1"/>
          </a:fontRef>
        </p:style>
      </p:cxnSp>
      <p:sp>
        <p:nvSpPr>
          <p:cNvPr id="30" name="文字方塊 29"/>
          <p:cNvSpPr txBox="1"/>
          <p:nvPr/>
        </p:nvSpPr>
        <p:spPr>
          <a:xfrm>
            <a:off x="2699792" y="1060573"/>
            <a:ext cx="651140" cy="369332"/>
          </a:xfrm>
          <a:prstGeom prst="rect">
            <a:avLst/>
          </a:prstGeom>
          <a:noFill/>
        </p:spPr>
        <p:txBody>
          <a:bodyPr wrap="none" rtlCol="0">
            <a:spAutoFit/>
          </a:bodyPr>
          <a:lstStyle/>
          <a:p>
            <a:r>
              <a:rPr lang="en-US" altLang="zh-TW" b="1" dirty="0" smtClean="0">
                <a:latin typeface="微軟正黑體" panose="020B0604030504040204" pitchFamily="34" charset="-120"/>
                <a:ea typeface="微軟正黑體" panose="020B0604030504040204" pitchFamily="34" charset="-120"/>
              </a:rPr>
              <a:t>BUY</a:t>
            </a:r>
            <a:endParaRPr lang="zh-TW" altLang="en-US" b="1" dirty="0">
              <a:latin typeface="微軟正黑體" panose="020B0604030504040204" pitchFamily="34" charset="-120"/>
              <a:ea typeface="微軟正黑體" panose="020B0604030504040204" pitchFamily="34" charset="-120"/>
            </a:endParaRPr>
          </a:p>
        </p:txBody>
      </p:sp>
      <p:sp>
        <p:nvSpPr>
          <p:cNvPr id="31" name="文字方塊 30"/>
          <p:cNvSpPr txBox="1"/>
          <p:nvPr/>
        </p:nvSpPr>
        <p:spPr>
          <a:xfrm>
            <a:off x="5638865" y="1057030"/>
            <a:ext cx="999697" cy="369332"/>
          </a:xfrm>
          <a:prstGeom prst="rect">
            <a:avLst/>
          </a:prstGeom>
          <a:noFill/>
        </p:spPr>
        <p:txBody>
          <a:bodyPr wrap="none" rtlCol="0">
            <a:spAutoFit/>
          </a:bodyPr>
          <a:lstStyle/>
          <a:p>
            <a:r>
              <a:rPr lang="en-US" altLang="zh-TW" b="1" dirty="0" smtClean="0">
                <a:latin typeface="微軟正黑體" panose="020B0604030504040204" pitchFamily="34" charset="-120"/>
                <a:ea typeface="微軟正黑體" panose="020B0604030504040204" pitchFamily="34" charset="-120"/>
              </a:rPr>
              <a:t>PROFIT</a:t>
            </a:r>
            <a:endParaRPr lang="zh-TW" altLang="en-US" b="1" dirty="0">
              <a:latin typeface="微軟正黑體" panose="020B0604030504040204" pitchFamily="34" charset="-120"/>
              <a:ea typeface="微軟正黑體" panose="020B0604030504040204" pitchFamily="34" charset="-120"/>
            </a:endParaRPr>
          </a:p>
        </p:txBody>
      </p:sp>
      <p:sp>
        <p:nvSpPr>
          <p:cNvPr id="32" name="文字方塊 31"/>
          <p:cNvSpPr txBox="1"/>
          <p:nvPr/>
        </p:nvSpPr>
        <p:spPr>
          <a:xfrm>
            <a:off x="4150894" y="1060573"/>
            <a:ext cx="688009" cy="369332"/>
          </a:xfrm>
          <a:prstGeom prst="rect">
            <a:avLst/>
          </a:prstGeom>
          <a:noFill/>
        </p:spPr>
        <p:txBody>
          <a:bodyPr wrap="none" rtlCol="0">
            <a:spAutoFit/>
          </a:bodyPr>
          <a:lstStyle/>
          <a:p>
            <a:r>
              <a:rPr lang="en-US" altLang="zh-TW" b="1" dirty="0" smtClean="0">
                <a:latin typeface="微軟正黑體" panose="020B0604030504040204" pitchFamily="34" charset="-120"/>
                <a:ea typeface="微軟正黑體" panose="020B0604030504040204" pitchFamily="34" charset="-120"/>
              </a:rPr>
              <a:t>SELL</a:t>
            </a:r>
            <a:endParaRPr lang="zh-TW" altLang="en-US" b="1" dirty="0">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3491880" y="4725144"/>
            <a:ext cx="1980029" cy="400110"/>
          </a:xfrm>
          <a:prstGeom prst="rect">
            <a:avLst/>
          </a:prstGeom>
          <a:noFill/>
        </p:spPr>
        <p:txBody>
          <a:bodyPr wrap="none" rtlCol="0">
            <a:spAutoFit/>
          </a:bodyPr>
          <a:lstStyle/>
          <a:p>
            <a:r>
              <a:rPr lang="zh-TW" altLang="en-US" sz="2000" dirty="0" smtClean="0">
                <a:latin typeface="微軟正黑體" panose="020B0604030504040204" pitchFamily="34" charset="-120"/>
                <a:ea typeface="微軟正黑體" panose="020B0604030504040204" pitchFamily="34" charset="-120"/>
              </a:rPr>
              <a:t>找出最佳獲利者</a:t>
            </a:r>
            <a:endParaRPr lang="zh-TW" altLang="en-US" sz="2000"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152" y="2236086"/>
            <a:ext cx="462428" cy="462428"/>
          </a:xfrm>
          <a:prstGeom prst="rect">
            <a:avLst/>
          </a:prstGeom>
        </p:spPr>
      </p:pic>
    </p:spTree>
    <p:extLst>
      <p:ext uri="{BB962C8B-B14F-4D97-AF65-F5344CB8AC3E}">
        <p14:creationId xmlns:p14="http://schemas.microsoft.com/office/powerpoint/2010/main" val="345613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88889E-6 -2.96296E-6 L 0.31545 0.14422 " pathEditMode="relative" rAng="0" ptsTypes="AA">
                                      <p:cBhvr>
                                        <p:cTn id="11" dur="2000" fill="hold"/>
                                        <p:tgtEl>
                                          <p:spTgt spid="9"/>
                                        </p:tgtEl>
                                        <p:attrNameLst>
                                          <p:attrName>ppt_x</p:attrName>
                                          <p:attrName>ppt_y</p:attrName>
                                        </p:attrNameLst>
                                      </p:cBhvr>
                                      <p:rCtr x="15764" y="7199"/>
                                    </p:animMotion>
                                  </p:childTnLst>
                                </p:cTn>
                              </p:par>
                              <p:par>
                                <p:cTn id="12" presetID="10" presetClass="exit" presetSubtype="0" fill="hold" grpId="0" nodeType="with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28"/>
                                        </p:tgtEl>
                                      </p:cBhvr>
                                    </p:animEffect>
                                    <p:set>
                                      <p:cBhvr>
                                        <p:cTn id="17" dur="1" fill="hold">
                                          <p:stCondLst>
                                            <p:cond delay="499"/>
                                          </p:stCondLst>
                                        </p:cTn>
                                        <p:tgtEl>
                                          <p:spTgt spid="28"/>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1"/>
                                        </p:tgtEl>
                                      </p:cBhvr>
                                    </p:animEffect>
                                    <p:set>
                                      <p:cBhvr>
                                        <p:cTn id="23" dur="1" fill="hold">
                                          <p:stCondLst>
                                            <p:cond delay="499"/>
                                          </p:stCondLst>
                                        </p:cTn>
                                        <p:tgtEl>
                                          <p:spTgt spid="31"/>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2" grpId="0" animBg="1"/>
      <p:bldP spid="30" grpId="0"/>
      <p:bldP spid="31" grpId="0"/>
      <p:bldP spid="32"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851920" y="453527"/>
            <a:ext cx="3185487"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過濾、整理、分析原始資料庫</a:t>
            </a:r>
            <a:endParaRPr lang="en-US" altLang="zh-TW" b="1" dirty="0" smtClean="0">
              <a:latin typeface="微軟正黑體" panose="020B0604030504040204" pitchFamily="34" charset="-120"/>
              <a:ea typeface="微軟正黑體" panose="020B0604030504040204" pitchFamily="34" charset="-120"/>
            </a:endParaRPr>
          </a:p>
        </p:txBody>
      </p:sp>
      <p:sp>
        <p:nvSpPr>
          <p:cNvPr id="5" name="Pentagon 12"/>
          <p:cNvSpPr/>
          <p:nvPr/>
        </p:nvSpPr>
        <p:spPr bwMode="auto">
          <a:xfrm>
            <a:off x="323528" y="332656"/>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10" name="Freeform 5"/>
          <p:cNvSpPr>
            <a:spLocks/>
          </p:cNvSpPr>
          <p:nvPr/>
        </p:nvSpPr>
        <p:spPr bwMode="auto">
          <a:xfrm>
            <a:off x="3954900" y="2996952"/>
            <a:ext cx="1080000" cy="1080000"/>
          </a:xfrm>
          <a:custGeom>
            <a:avLst/>
            <a:gdLst>
              <a:gd name="T0" fmla="*/ 772 w 772"/>
              <a:gd name="T1" fmla="*/ 592 h 732"/>
              <a:gd name="T2" fmla="*/ 770 w 772"/>
              <a:gd name="T3" fmla="*/ 574 h 732"/>
              <a:gd name="T4" fmla="*/ 762 w 772"/>
              <a:gd name="T5" fmla="*/ 560 h 732"/>
              <a:gd name="T6" fmla="*/ 750 w 772"/>
              <a:gd name="T7" fmla="*/ 548 h 732"/>
              <a:gd name="T8" fmla="*/ 734 w 772"/>
              <a:gd name="T9" fmla="*/ 540 h 732"/>
              <a:gd name="T10" fmla="*/ 500 w 772"/>
              <a:gd name="T11" fmla="*/ 466 h 732"/>
              <a:gd name="T12" fmla="*/ 534 w 772"/>
              <a:gd name="T13" fmla="*/ 416 h 732"/>
              <a:gd name="T14" fmla="*/ 560 w 772"/>
              <a:gd name="T15" fmla="*/ 356 h 732"/>
              <a:gd name="T16" fmla="*/ 576 w 772"/>
              <a:gd name="T17" fmla="*/ 290 h 732"/>
              <a:gd name="T18" fmla="*/ 582 w 772"/>
              <a:gd name="T19" fmla="*/ 222 h 732"/>
              <a:gd name="T20" fmla="*/ 580 w 772"/>
              <a:gd name="T21" fmla="*/ 198 h 732"/>
              <a:gd name="T22" fmla="*/ 574 w 772"/>
              <a:gd name="T23" fmla="*/ 152 h 732"/>
              <a:gd name="T24" fmla="*/ 560 w 772"/>
              <a:gd name="T25" fmla="*/ 112 h 732"/>
              <a:gd name="T26" fmla="*/ 540 w 772"/>
              <a:gd name="T27" fmla="*/ 76 h 732"/>
              <a:gd name="T28" fmla="*/ 516 w 772"/>
              <a:gd name="T29" fmla="*/ 48 h 732"/>
              <a:gd name="T30" fmla="*/ 484 w 772"/>
              <a:gd name="T31" fmla="*/ 24 h 732"/>
              <a:gd name="T32" fmla="*/ 448 w 772"/>
              <a:gd name="T33" fmla="*/ 10 h 732"/>
              <a:gd name="T34" fmla="*/ 408 w 772"/>
              <a:gd name="T35" fmla="*/ 2 h 732"/>
              <a:gd name="T36" fmla="*/ 386 w 772"/>
              <a:gd name="T37" fmla="*/ 0 h 732"/>
              <a:gd name="T38" fmla="*/ 344 w 772"/>
              <a:gd name="T39" fmla="*/ 4 h 732"/>
              <a:gd name="T40" fmla="*/ 306 w 772"/>
              <a:gd name="T41" fmla="*/ 16 h 732"/>
              <a:gd name="T42" fmla="*/ 272 w 772"/>
              <a:gd name="T43" fmla="*/ 36 h 732"/>
              <a:gd name="T44" fmla="*/ 244 w 772"/>
              <a:gd name="T45" fmla="*/ 60 h 732"/>
              <a:gd name="T46" fmla="*/ 222 w 772"/>
              <a:gd name="T47" fmla="*/ 92 h 732"/>
              <a:gd name="T48" fmla="*/ 204 w 772"/>
              <a:gd name="T49" fmla="*/ 130 h 732"/>
              <a:gd name="T50" fmla="*/ 194 w 772"/>
              <a:gd name="T51" fmla="*/ 174 h 732"/>
              <a:gd name="T52" fmla="*/ 190 w 772"/>
              <a:gd name="T53" fmla="*/ 222 h 732"/>
              <a:gd name="T54" fmla="*/ 192 w 772"/>
              <a:gd name="T55" fmla="*/ 256 h 732"/>
              <a:gd name="T56" fmla="*/ 204 w 772"/>
              <a:gd name="T57" fmla="*/ 322 h 732"/>
              <a:gd name="T58" fmla="*/ 224 w 772"/>
              <a:gd name="T59" fmla="*/ 386 h 732"/>
              <a:gd name="T60" fmla="*/ 254 w 772"/>
              <a:gd name="T61" fmla="*/ 442 h 732"/>
              <a:gd name="T62" fmla="*/ 38 w 772"/>
              <a:gd name="T63" fmla="*/ 540 h 732"/>
              <a:gd name="T64" fmla="*/ 30 w 772"/>
              <a:gd name="T65" fmla="*/ 542 h 732"/>
              <a:gd name="T66" fmla="*/ 16 w 772"/>
              <a:gd name="T67" fmla="*/ 552 h 732"/>
              <a:gd name="T68" fmla="*/ 6 w 772"/>
              <a:gd name="T69" fmla="*/ 566 h 732"/>
              <a:gd name="T70" fmla="*/ 0 w 772"/>
              <a:gd name="T71" fmla="*/ 584 h 732"/>
              <a:gd name="T72" fmla="*/ 0 w 772"/>
              <a:gd name="T73" fmla="*/ 676 h 732"/>
              <a:gd name="T74" fmla="*/ 0 w 772"/>
              <a:gd name="T75" fmla="*/ 688 h 732"/>
              <a:gd name="T76" fmla="*/ 10 w 772"/>
              <a:gd name="T77" fmla="*/ 708 h 732"/>
              <a:gd name="T78" fmla="*/ 24 w 772"/>
              <a:gd name="T79" fmla="*/ 722 h 732"/>
              <a:gd name="T80" fmla="*/ 44 w 772"/>
              <a:gd name="T81" fmla="*/ 730 h 732"/>
              <a:gd name="T82" fmla="*/ 718 w 772"/>
              <a:gd name="T83" fmla="*/ 732 h 732"/>
              <a:gd name="T84" fmla="*/ 728 w 772"/>
              <a:gd name="T85" fmla="*/ 730 h 732"/>
              <a:gd name="T86" fmla="*/ 748 w 772"/>
              <a:gd name="T87" fmla="*/ 722 h 732"/>
              <a:gd name="T88" fmla="*/ 764 w 772"/>
              <a:gd name="T89" fmla="*/ 708 h 732"/>
              <a:gd name="T90" fmla="*/ 772 w 772"/>
              <a:gd name="T91" fmla="*/ 688 h 732"/>
              <a:gd name="T92" fmla="*/ 772 w 772"/>
              <a:gd name="T93" fmla="*/ 67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2" h="732">
                <a:moveTo>
                  <a:pt x="772" y="592"/>
                </a:moveTo>
                <a:lnTo>
                  <a:pt x="772" y="592"/>
                </a:lnTo>
                <a:lnTo>
                  <a:pt x="772" y="584"/>
                </a:lnTo>
                <a:lnTo>
                  <a:pt x="770" y="574"/>
                </a:lnTo>
                <a:lnTo>
                  <a:pt x="766" y="566"/>
                </a:lnTo>
                <a:lnTo>
                  <a:pt x="762" y="560"/>
                </a:lnTo>
                <a:lnTo>
                  <a:pt x="756" y="552"/>
                </a:lnTo>
                <a:lnTo>
                  <a:pt x="750" y="548"/>
                </a:lnTo>
                <a:lnTo>
                  <a:pt x="742" y="542"/>
                </a:lnTo>
                <a:lnTo>
                  <a:pt x="734" y="540"/>
                </a:lnTo>
                <a:lnTo>
                  <a:pt x="500" y="466"/>
                </a:lnTo>
                <a:lnTo>
                  <a:pt x="500" y="466"/>
                </a:lnTo>
                <a:lnTo>
                  <a:pt x="518" y="442"/>
                </a:lnTo>
                <a:lnTo>
                  <a:pt x="534" y="416"/>
                </a:lnTo>
                <a:lnTo>
                  <a:pt x="548" y="386"/>
                </a:lnTo>
                <a:lnTo>
                  <a:pt x="560" y="356"/>
                </a:lnTo>
                <a:lnTo>
                  <a:pt x="570" y="322"/>
                </a:lnTo>
                <a:lnTo>
                  <a:pt x="576" y="290"/>
                </a:lnTo>
                <a:lnTo>
                  <a:pt x="580" y="256"/>
                </a:lnTo>
                <a:lnTo>
                  <a:pt x="582" y="222"/>
                </a:lnTo>
                <a:lnTo>
                  <a:pt x="582" y="222"/>
                </a:lnTo>
                <a:lnTo>
                  <a:pt x="580" y="198"/>
                </a:lnTo>
                <a:lnTo>
                  <a:pt x="578" y="174"/>
                </a:lnTo>
                <a:lnTo>
                  <a:pt x="574" y="152"/>
                </a:lnTo>
                <a:lnTo>
                  <a:pt x="568" y="130"/>
                </a:lnTo>
                <a:lnTo>
                  <a:pt x="560" y="112"/>
                </a:lnTo>
                <a:lnTo>
                  <a:pt x="552" y="92"/>
                </a:lnTo>
                <a:lnTo>
                  <a:pt x="540" y="76"/>
                </a:lnTo>
                <a:lnTo>
                  <a:pt x="528" y="60"/>
                </a:lnTo>
                <a:lnTo>
                  <a:pt x="516" y="48"/>
                </a:lnTo>
                <a:lnTo>
                  <a:pt x="500" y="36"/>
                </a:lnTo>
                <a:lnTo>
                  <a:pt x="484" y="24"/>
                </a:lnTo>
                <a:lnTo>
                  <a:pt x="466" y="16"/>
                </a:lnTo>
                <a:lnTo>
                  <a:pt x="448" y="10"/>
                </a:lnTo>
                <a:lnTo>
                  <a:pt x="428" y="4"/>
                </a:lnTo>
                <a:lnTo>
                  <a:pt x="408" y="2"/>
                </a:lnTo>
                <a:lnTo>
                  <a:pt x="386" y="0"/>
                </a:lnTo>
                <a:lnTo>
                  <a:pt x="386" y="0"/>
                </a:lnTo>
                <a:lnTo>
                  <a:pt x="364" y="2"/>
                </a:lnTo>
                <a:lnTo>
                  <a:pt x="344" y="4"/>
                </a:lnTo>
                <a:lnTo>
                  <a:pt x="324" y="10"/>
                </a:lnTo>
                <a:lnTo>
                  <a:pt x="306" y="16"/>
                </a:lnTo>
                <a:lnTo>
                  <a:pt x="288" y="24"/>
                </a:lnTo>
                <a:lnTo>
                  <a:pt x="272" y="36"/>
                </a:lnTo>
                <a:lnTo>
                  <a:pt x="258" y="48"/>
                </a:lnTo>
                <a:lnTo>
                  <a:pt x="244" y="60"/>
                </a:lnTo>
                <a:lnTo>
                  <a:pt x="232" y="76"/>
                </a:lnTo>
                <a:lnTo>
                  <a:pt x="222" y="92"/>
                </a:lnTo>
                <a:lnTo>
                  <a:pt x="212" y="112"/>
                </a:lnTo>
                <a:lnTo>
                  <a:pt x="204" y="130"/>
                </a:lnTo>
                <a:lnTo>
                  <a:pt x="198" y="152"/>
                </a:lnTo>
                <a:lnTo>
                  <a:pt x="194" y="174"/>
                </a:lnTo>
                <a:lnTo>
                  <a:pt x="192" y="198"/>
                </a:lnTo>
                <a:lnTo>
                  <a:pt x="190" y="222"/>
                </a:lnTo>
                <a:lnTo>
                  <a:pt x="190" y="222"/>
                </a:lnTo>
                <a:lnTo>
                  <a:pt x="192" y="256"/>
                </a:lnTo>
                <a:lnTo>
                  <a:pt x="196" y="290"/>
                </a:lnTo>
                <a:lnTo>
                  <a:pt x="204" y="322"/>
                </a:lnTo>
                <a:lnTo>
                  <a:pt x="212" y="356"/>
                </a:lnTo>
                <a:lnTo>
                  <a:pt x="224" y="386"/>
                </a:lnTo>
                <a:lnTo>
                  <a:pt x="238" y="416"/>
                </a:lnTo>
                <a:lnTo>
                  <a:pt x="254" y="442"/>
                </a:lnTo>
                <a:lnTo>
                  <a:pt x="272" y="466"/>
                </a:lnTo>
                <a:lnTo>
                  <a:pt x="38" y="540"/>
                </a:lnTo>
                <a:lnTo>
                  <a:pt x="38" y="540"/>
                </a:lnTo>
                <a:lnTo>
                  <a:pt x="30" y="542"/>
                </a:lnTo>
                <a:lnTo>
                  <a:pt x="22" y="548"/>
                </a:lnTo>
                <a:lnTo>
                  <a:pt x="16" y="552"/>
                </a:lnTo>
                <a:lnTo>
                  <a:pt x="10" y="560"/>
                </a:lnTo>
                <a:lnTo>
                  <a:pt x="6" y="566"/>
                </a:lnTo>
                <a:lnTo>
                  <a:pt x="2" y="574"/>
                </a:lnTo>
                <a:lnTo>
                  <a:pt x="0" y="584"/>
                </a:lnTo>
                <a:lnTo>
                  <a:pt x="0" y="592"/>
                </a:lnTo>
                <a:lnTo>
                  <a:pt x="0" y="676"/>
                </a:lnTo>
                <a:lnTo>
                  <a:pt x="0" y="676"/>
                </a:lnTo>
                <a:lnTo>
                  <a:pt x="0" y="688"/>
                </a:lnTo>
                <a:lnTo>
                  <a:pt x="4" y="698"/>
                </a:lnTo>
                <a:lnTo>
                  <a:pt x="10" y="708"/>
                </a:lnTo>
                <a:lnTo>
                  <a:pt x="16" y="716"/>
                </a:lnTo>
                <a:lnTo>
                  <a:pt x="24" y="722"/>
                </a:lnTo>
                <a:lnTo>
                  <a:pt x="34" y="728"/>
                </a:lnTo>
                <a:lnTo>
                  <a:pt x="44" y="730"/>
                </a:lnTo>
                <a:lnTo>
                  <a:pt x="56" y="732"/>
                </a:lnTo>
                <a:lnTo>
                  <a:pt x="718" y="732"/>
                </a:lnTo>
                <a:lnTo>
                  <a:pt x="718" y="732"/>
                </a:lnTo>
                <a:lnTo>
                  <a:pt x="728" y="730"/>
                </a:lnTo>
                <a:lnTo>
                  <a:pt x="740" y="728"/>
                </a:lnTo>
                <a:lnTo>
                  <a:pt x="748" y="722"/>
                </a:lnTo>
                <a:lnTo>
                  <a:pt x="756" y="716"/>
                </a:lnTo>
                <a:lnTo>
                  <a:pt x="764" y="708"/>
                </a:lnTo>
                <a:lnTo>
                  <a:pt x="768" y="698"/>
                </a:lnTo>
                <a:lnTo>
                  <a:pt x="772" y="688"/>
                </a:lnTo>
                <a:lnTo>
                  <a:pt x="772" y="676"/>
                </a:lnTo>
                <a:lnTo>
                  <a:pt x="772" y="676"/>
                </a:lnTo>
                <a:lnTo>
                  <a:pt x="772" y="592"/>
                </a:lnTo>
                <a:close/>
              </a:path>
            </a:pathLst>
          </a:custGeom>
          <a:solidFill>
            <a:srgbClr val="FF7C80"/>
          </a:solidFill>
          <a:ln w="28575">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文字方塊 14"/>
          <p:cNvSpPr txBox="1"/>
          <p:nvPr/>
        </p:nvSpPr>
        <p:spPr>
          <a:xfrm>
            <a:off x="2735444" y="4725144"/>
            <a:ext cx="3518912" cy="400110"/>
          </a:xfrm>
          <a:prstGeom prst="rect">
            <a:avLst/>
          </a:prstGeom>
          <a:noFill/>
        </p:spPr>
        <p:txBody>
          <a:bodyPr wrap="none" rtlCol="0">
            <a:spAutoFit/>
          </a:bodyPr>
          <a:lstStyle/>
          <a:p>
            <a:r>
              <a:rPr lang="zh-TW" altLang="en-US" sz="2000" dirty="0" smtClean="0">
                <a:latin typeface="微軟正黑體" panose="020B0604030504040204" pitchFamily="34" charset="-120"/>
                <a:ea typeface="微軟正黑體" panose="020B0604030504040204" pitchFamily="34" charset="-120"/>
              </a:rPr>
              <a:t>連續兩年最佳獲利者為同一人</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9427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851920" y="453527"/>
            <a:ext cx="1569660"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查閱大量論文</a:t>
            </a:r>
            <a:endParaRPr lang="en-US" altLang="zh-TW" b="1" dirty="0" smtClean="0">
              <a:latin typeface="微軟正黑體" panose="020B0604030504040204" pitchFamily="34" charset="-120"/>
              <a:ea typeface="微軟正黑體" panose="020B0604030504040204" pitchFamily="34" charset="-120"/>
            </a:endParaRPr>
          </a:p>
        </p:txBody>
      </p:sp>
      <p:sp>
        <p:nvSpPr>
          <p:cNvPr id="5" name="Pentagon 12"/>
          <p:cNvSpPr/>
          <p:nvPr/>
        </p:nvSpPr>
        <p:spPr bwMode="auto">
          <a:xfrm>
            <a:off x="323528" y="332656"/>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15" y="2448754"/>
            <a:ext cx="3854546" cy="1008112"/>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1512650"/>
            <a:ext cx="2880320" cy="2880320"/>
          </a:xfrm>
          <a:prstGeom prst="rect">
            <a:avLst/>
          </a:prstGeom>
        </p:spPr>
      </p:pic>
      <p:pic>
        <p:nvPicPr>
          <p:cNvPr id="4" name="圖片 3"/>
          <p:cNvPicPr>
            <a:picLocks noChangeAspect="1"/>
          </p:cNvPicPr>
          <p:nvPr/>
        </p:nvPicPr>
        <p:blipFill rotWithShape="1">
          <a:blip r:embed="rId4">
            <a:extLst>
              <a:ext uri="{28A0092B-C50C-407E-A947-70E740481C1C}">
                <a14:useLocalDpi xmlns:a14="http://schemas.microsoft.com/office/drawing/2010/main" val="0"/>
              </a:ext>
            </a:extLst>
          </a:blip>
          <a:srcRect r="9661"/>
          <a:stretch/>
        </p:blipFill>
        <p:spPr>
          <a:xfrm>
            <a:off x="3268598" y="4077072"/>
            <a:ext cx="2736304" cy="1514475"/>
          </a:xfrm>
          <a:prstGeom prst="rect">
            <a:avLst/>
          </a:prstGeom>
        </p:spPr>
      </p:pic>
    </p:spTree>
    <p:extLst>
      <p:ext uri="{BB962C8B-B14F-4D97-AF65-F5344CB8AC3E}">
        <p14:creationId xmlns:p14="http://schemas.microsoft.com/office/powerpoint/2010/main" val="162750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851920" y="453527"/>
            <a:ext cx="1569660"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查閱大量論文</a:t>
            </a:r>
            <a:endParaRPr lang="en-US" altLang="zh-TW" b="1" dirty="0" smtClean="0">
              <a:latin typeface="微軟正黑體" panose="020B0604030504040204" pitchFamily="34" charset="-120"/>
              <a:ea typeface="微軟正黑體" panose="020B0604030504040204" pitchFamily="34" charset="-120"/>
            </a:endParaRPr>
          </a:p>
        </p:txBody>
      </p:sp>
      <p:sp>
        <p:nvSpPr>
          <p:cNvPr id="5" name="Pentagon 12"/>
          <p:cNvSpPr/>
          <p:nvPr/>
        </p:nvSpPr>
        <p:spPr bwMode="auto">
          <a:xfrm>
            <a:off x="323528" y="332656"/>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6" name="文字方塊 5"/>
          <p:cNvSpPr txBox="1"/>
          <p:nvPr/>
        </p:nvSpPr>
        <p:spPr>
          <a:xfrm>
            <a:off x="5361145" y="2321021"/>
            <a:ext cx="902811" cy="523220"/>
          </a:xfrm>
          <a:prstGeom prst="rect">
            <a:avLst/>
          </a:prstGeom>
          <a:noFill/>
        </p:spPr>
        <p:txBody>
          <a:bodyPr wrap="none" rtlCol="0">
            <a:spAutoFit/>
          </a:bodyPr>
          <a:lstStyle/>
          <a:p>
            <a:r>
              <a:rPr lang="zh-TW" altLang="en-US" sz="2800" b="1" dirty="0" smtClean="0">
                <a:latin typeface="微軟正黑體" panose="020B0604030504040204" pitchFamily="34" charset="-120"/>
                <a:ea typeface="微軟正黑體" panose="020B0604030504040204" pitchFamily="34" charset="-120"/>
              </a:rPr>
              <a:t>大盤</a:t>
            </a:r>
            <a:endParaRPr lang="zh-TW" altLang="en-US" sz="2800" b="1" dirty="0">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1723618" y="3249192"/>
            <a:ext cx="902811" cy="523220"/>
          </a:xfrm>
          <a:prstGeom prst="rect">
            <a:avLst/>
          </a:prstGeom>
          <a:noFill/>
        </p:spPr>
        <p:txBody>
          <a:bodyPr wrap="none" rtlCol="0">
            <a:spAutoFit/>
          </a:bodyPr>
          <a:lstStyle/>
          <a:p>
            <a:r>
              <a:rPr lang="zh-TW" altLang="en-US" sz="2800" b="1" dirty="0" smtClean="0">
                <a:latin typeface="微軟正黑體" panose="020B0604030504040204" pitchFamily="34" charset="-120"/>
                <a:ea typeface="微軟正黑體" panose="020B0604030504040204" pitchFamily="34" charset="-120"/>
              </a:rPr>
              <a:t>自營</a:t>
            </a:r>
            <a:endParaRPr lang="zh-TW" altLang="en-US" sz="2800" b="1" dirty="0">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5523300" y="3711315"/>
            <a:ext cx="902811" cy="523220"/>
          </a:xfrm>
          <a:prstGeom prst="rect">
            <a:avLst/>
          </a:prstGeom>
          <a:noFill/>
        </p:spPr>
        <p:txBody>
          <a:bodyPr wrap="none" rtlCol="0">
            <a:spAutoFit/>
          </a:bodyPr>
          <a:lstStyle/>
          <a:p>
            <a:r>
              <a:rPr lang="zh-TW" altLang="en-US" sz="2800" b="1" dirty="0" smtClean="0">
                <a:latin typeface="微軟正黑體" panose="020B0604030504040204" pitchFamily="34" charset="-120"/>
                <a:ea typeface="微軟正黑體" panose="020B0604030504040204" pitchFamily="34" charset="-120"/>
              </a:rPr>
              <a:t>投信</a:t>
            </a:r>
            <a:endParaRPr lang="zh-TW" altLang="en-US" sz="2800" b="1" dirty="0">
              <a:latin typeface="微軟正黑體" panose="020B0604030504040204" pitchFamily="34" charset="-120"/>
              <a:ea typeface="微軟正黑體" panose="020B0604030504040204" pitchFamily="34" charset="-120"/>
            </a:endParaRPr>
          </a:p>
        </p:txBody>
      </p:sp>
      <p:sp>
        <p:nvSpPr>
          <p:cNvPr id="11" name="文字方塊 10"/>
          <p:cNvSpPr txBox="1"/>
          <p:nvPr/>
        </p:nvSpPr>
        <p:spPr>
          <a:xfrm>
            <a:off x="2430343" y="3704403"/>
            <a:ext cx="1620957" cy="523220"/>
          </a:xfrm>
          <a:prstGeom prst="rect">
            <a:avLst/>
          </a:prstGeom>
          <a:noFill/>
        </p:spPr>
        <p:txBody>
          <a:bodyPr wrap="none" rtlCol="0">
            <a:spAutoFit/>
          </a:bodyPr>
          <a:lstStyle/>
          <a:p>
            <a:r>
              <a:rPr lang="zh-TW" altLang="en-US" sz="2800" b="1" dirty="0" smtClean="0">
                <a:latin typeface="微軟正黑體" panose="020B0604030504040204" pitchFamily="34" charset="-120"/>
                <a:ea typeface="微軟正黑體" panose="020B0604030504040204" pitchFamily="34" charset="-120"/>
              </a:rPr>
              <a:t>三大合計</a:t>
            </a:r>
            <a:endParaRPr lang="zh-TW" altLang="en-US" sz="2800" b="1"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2556202" y="2909280"/>
            <a:ext cx="902811" cy="523220"/>
          </a:xfrm>
          <a:prstGeom prst="rect">
            <a:avLst/>
          </a:prstGeom>
          <a:noFill/>
        </p:spPr>
        <p:txBody>
          <a:bodyPr wrap="none" rtlCol="0">
            <a:spAutoFit/>
          </a:bodyPr>
          <a:lstStyle/>
          <a:p>
            <a:r>
              <a:rPr lang="zh-TW" altLang="en-US" sz="2800" b="1" dirty="0" smtClean="0">
                <a:latin typeface="微軟正黑體" panose="020B0604030504040204" pitchFamily="34" charset="-120"/>
                <a:ea typeface="微軟正黑體" panose="020B0604030504040204" pitchFamily="34" charset="-120"/>
              </a:rPr>
              <a:t>油價</a:t>
            </a:r>
            <a:endParaRPr lang="zh-TW" altLang="en-US" sz="2800" b="1"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2666604" y="4527467"/>
            <a:ext cx="2233304" cy="523220"/>
          </a:xfrm>
          <a:prstGeom prst="rect">
            <a:avLst/>
          </a:prstGeom>
          <a:noFill/>
        </p:spPr>
        <p:txBody>
          <a:bodyPr wrap="none" rtlCol="0">
            <a:spAutoFit/>
          </a:bodyPr>
          <a:lstStyle/>
          <a:p>
            <a:r>
              <a:rPr lang="en-US" altLang="zh-TW" sz="2800" b="1" dirty="0" smtClean="0">
                <a:latin typeface="微軟正黑體" panose="020B0604030504040204" pitchFamily="34" charset="-120"/>
                <a:ea typeface="微軟正黑體" panose="020B0604030504040204" pitchFamily="34" charset="-120"/>
              </a:rPr>
              <a:t>(</a:t>
            </a:r>
            <a:r>
              <a:rPr lang="zh-TW" altLang="en-US" sz="2800" b="1" dirty="0" smtClean="0">
                <a:latin typeface="微軟正黑體" panose="020B0604030504040204" pitchFamily="34" charset="-120"/>
                <a:ea typeface="微軟正黑體" panose="020B0604030504040204" pitchFamily="34" charset="-120"/>
              </a:rPr>
              <a:t>台積電</a:t>
            </a:r>
            <a:r>
              <a:rPr lang="en-US" altLang="zh-TW" sz="2800" b="1" dirty="0" smtClean="0">
                <a:latin typeface="微軟正黑體" panose="020B0604030504040204" pitchFamily="34" charset="-120"/>
                <a:ea typeface="微軟正黑體" panose="020B0604030504040204" pitchFamily="34" charset="-120"/>
              </a:rPr>
              <a:t>)</a:t>
            </a:r>
            <a:r>
              <a:rPr lang="zh-TW" altLang="en-US" sz="2800" b="1" dirty="0" smtClean="0">
                <a:latin typeface="微軟正黑體" panose="020B0604030504040204" pitchFamily="34" charset="-120"/>
                <a:ea typeface="微軟正黑體" panose="020B0604030504040204" pitchFamily="34" charset="-120"/>
              </a:rPr>
              <a:t>外資</a:t>
            </a:r>
            <a:endParaRPr lang="zh-TW" altLang="en-US" sz="2800" b="1" dirty="0">
              <a:latin typeface="微軟正黑體" panose="020B0604030504040204" pitchFamily="34" charset="-120"/>
              <a:ea typeface="微軟正黑體" panose="020B0604030504040204" pitchFamily="34" charset="-120"/>
            </a:endParaRPr>
          </a:p>
        </p:txBody>
      </p:sp>
      <p:sp>
        <p:nvSpPr>
          <p:cNvPr id="14" name="文字方塊 13"/>
          <p:cNvSpPr txBox="1"/>
          <p:nvPr/>
        </p:nvSpPr>
        <p:spPr>
          <a:xfrm>
            <a:off x="6350302" y="2394953"/>
            <a:ext cx="902811" cy="523220"/>
          </a:xfrm>
          <a:prstGeom prst="rect">
            <a:avLst/>
          </a:prstGeom>
          <a:noFill/>
        </p:spPr>
        <p:txBody>
          <a:bodyPr wrap="none" rtlCol="0">
            <a:spAutoFit/>
          </a:bodyPr>
          <a:lstStyle/>
          <a:p>
            <a:r>
              <a:rPr lang="zh-TW" altLang="en-US" sz="2800" b="1" dirty="0" smtClean="0">
                <a:latin typeface="微軟正黑體" panose="020B0604030504040204" pitchFamily="34" charset="-120"/>
                <a:ea typeface="微軟正黑體" panose="020B0604030504040204" pitchFamily="34" charset="-120"/>
              </a:rPr>
              <a:t>外資</a:t>
            </a:r>
            <a:endParaRPr lang="zh-TW" altLang="en-US" sz="2800" b="1" dirty="0">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4916752" y="4166532"/>
            <a:ext cx="902811" cy="523220"/>
          </a:xfrm>
          <a:prstGeom prst="rect">
            <a:avLst/>
          </a:prstGeom>
          <a:noFill/>
        </p:spPr>
        <p:txBody>
          <a:bodyPr wrap="none" rtlCol="0">
            <a:spAutoFit/>
          </a:bodyPr>
          <a:lstStyle/>
          <a:p>
            <a:r>
              <a:rPr lang="zh-TW" altLang="en-US" sz="2800" b="1" dirty="0" smtClean="0">
                <a:latin typeface="微軟正黑體" panose="020B0604030504040204" pitchFamily="34" charset="-120"/>
                <a:ea typeface="微軟正黑體" panose="020B0604030504040204" pitchFamily="34" charset="-120"/>
              </a:rPr>
              <a:t>黃金</a:t>
            </a:r>
            <a:endParaRPr lang="zh-TW" altLang="en-US" sz="2800" b="1" dirty="0">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4191593" y="1850650"/>
            <a:ext cx="1620957" cy="523220"/>
          </a:xfrm>
          <a:prstGeom prst="rect">
            <a:avLst/>
          </a:prstGeom>
          <a:noFill/>
        </p:spPr>
        <p:txBody>
          <a:bodyPr wrap="none" rtlCol="0">
            <a:spAutoFit/>
          </a:bodyPr>
          <a:lstStyle/>
          <a:p>
            <a:r>
              <a:rPr lang="zh-TW" altLang="en-US" sz="2800" b="1" dirty="0" smtClean="0">
                <a:latin typeface="微軟正黑體" panose="020B0604030504040204" pitchFamily="34" charset="-120"/>
                <a:ea typeface="微軟正黑體" panose="020B0604030504040204" pitchFamily="34" charset="-120"/>
              </a:rPr>
              <a:t>那斯達克</a:t>
            </a:r>
            <a:endParaRPr lang="zh-TW" altLang="en-US" sz="2800" b="1" dirty="0">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3134854" y="2413759"/>
            <a:ext cx="2233304" cy="523220"/>
          </a:xfrm>
          <a:prstGeom prst="rect">
            <a:avLst/>
          </a:prstGeom>
          <a:noFill/>
        </p:spPr>
        <p:txBody>
          <a:bodyPr wrap="none" rtlCol="0">
            <a:spAutoFit/>
          </a:bodyPr>
          <a:lstStyle/>
          <a:p>
            <a:r>
              <a:rPr lang="en-US" altLang="zh-TW" sz="2800" b="1" dirty="0" smtClean="0">
                <a:latin typeface="微軟正黑體" panose="020B0604030504040204" pitchFamily="34" charset="-120"/>
                <a:ea typeface="微軟正黑體" panose="020B0604030504040204" pitchFamily="34" charset="-120"/>
              </a:rPr>
              <a:t>(</a:t>
            </a:r>
            <a:r>
              <a:rPr lang="zh-TW" altLang="en-US" sz="2800" b="1" dirty="0" smtClean="0">
                <a:latin typeface="微軟正黑體" panose="020B0604030504040204" pitchFamily="34" charset="-120"/>
                <a:ea typeface="微軟正黑體" panose="020B0604030504040204" pitchFamily="34" charset="-120"/>
              </a:rPr>
              <a:t>台積電</a:t>
            </a:r>
            <a:r>
              <a:rPr lang="en-US" altLang="zh-TW" sz="2800" b="1" dirty="0" smtClean="0">
                <a:latin typeface="微軟正黑體" panose="020B0604030504040204" pitchFamily="34" charset="-120"/>
                <a:ea typeface="微軟正黑體" panose="020B0604030504040204" pitchFamily="34" charset="-120"/>
              </a:rPr>
              <a:t>)</a:t>
            </a:r>
            <a:r>
              <a:rPr lang="zh-TW" altLang="en-US" sz="2800" b="1" dirty="0" smtClean="0">
                <a:latin typeface="微軟正黑體" panose="020B0604030504040204" pitchFamily="34" charset="-120"/>
                <a:ea typeface="微軟正黑體" panose="020B0604030504040204" pitchFamily="34" charset="-120"/>
              </a:rPr>
              <a:t>合計</a:t>
            </a:r>
            <a:endParaRPr lang="zh-TW" altLang="en-US" sz="2800" b="1"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5147304" y="3227407"/>
            <a:ext cx="2233304" cy="523220"/>
          </a:xfrm>
          <a:prstGeom prst="rect">
            <a:avLst/>
          </a:prstGeom>
          <a:noFill/>
        </p:spPr>
        <p:txBody>
          <a:bodyPr wrap="none" rtlCol="0">
            <a:spAutoFit/>
          </a:bodyPr>
          <a:lstStyle/>
          <a:p>
            <a:r>
              <a:rPr lang="en-US" altLang="zh-TW" sz="2800" b="1" dirty="0" smtClean="0">
                <a:latin typeface="微軟正黑體" panose="020B0604030504040204" pitchFamily="34" charset="-120"/>
                <a:ea typeface="微軟正黑體" panose="020B0604030504040204" pitchFamily="34" charset="-120"/>
              </a:rPr>
              <a:t>(</a:t>
            </a:r>
            <a:r>
              <a:rPr lang="zh-TW" altLang="en-US" sz="2800" b="1" dirty="0" smtClean="0">
                <a:latin typeface="微軟正黑體" panose="020B0604030504040204" pitchFamily="34" charset="-120"/>
                <a:ea typeface="微軟正黑體" panose="020B0604030504040204" pitchFamily="34" charset="-120"/>
              </a:rPr>
              <a:t>台積電</a:t>
            </a:r>
            <a:r>
              <a:rPr lang="en-US" altLang="zh-TW" sz="2800" b="1" dirty="0" smtClean="0">
                <a:latin typeface="微軟正黑體" panose="020B0604030504040204" pitchFamily="34" charset="-120"/>
                <a:ea typeface="微軟正黑體" panose="020B0604030504040204" pitchFamily="34" charset="-120"/>
              </a:rPr>
              <a:t>)</a:t>
            </a:r>
            <a:r>
              <a:rPr lang="zh-TW" altLang="en-US" sz="2800" b="1" dirty="0" smtClean="0">
                <a:latin typeface="微軟正黑體" panose="020B0604030504040204" pitchFamily="34" charset="-120"/>
                <a:ea typeface="微軟正黑體" panose="020B0604030504040204" pitchFamily="34" charset="-120"/>
              </a:rPr>
              <a:t>自營</a:t>
            </a:r>
            <a:endParaRPr lang="zh-TW" altLang="en-US" sz="2800" b="1" dirty="0">
              <a:latin typeface="微軟正黑體" panose="020B0604030504040204" pitchFamily="34" charset="-120"/>
              <a:ea typeface="微軟正黑體" panose="020B0604030504040204" pitchFamily="34" charset="-120"/>
            </a:endParaRPr>
          </a:p>
        </p:txBody>
      </p:sp>
      <p:sp>
        <p:nvSpPr>
          <p:cNvPr id="19" name="文字方塊 18"/>
          <p:cNvSpPr txBox="1"/>
          <p:nvPr/>
        </p:nvSpPr>
        <p:spPr>
          <a:xfrm>
            <a:off x="4991307" y="4751603"/>
            <a:ext cx="2233304" cy="523220"/>
          </a:xfrm>
          <a:prstGeom prst="rect">
            <a:avLst/>
          </a:prstGeom>
          <a:noFill/>
        </p:spPr>
        <p:txBody>
          <a:bodyPr wrap="none" rtlCol="0">
            <a:spAutoFit/>
          </a:bodyPr>
          <a:lstStyle/>
          <a:p>
            <a:r>
              <a:rPr lang="en-US" altLang="zh-TW" sz="2800" b="1" dirty="0" smtClean="0">
                <a:latin typeface="微軟正黑體" panose="020B0604030504040204" pitchFamily="34" charset="-120"/>
                <a:ea typeface="微軟正黑體" panose="020B0604030504040204" pitchFamily="34" charset="-120"/>
              </a:rPr>
              <a:t>(</a:t>
            </a:r>
            <a:r>
              <a:rPr lang="zh-TW" altLang="en-US" sz="2800" b="1" dirty="0" smtClean="0">
                <a:latin typeface="微軟正黑體" panose="020B0604030504040204" pitchFamily="34" charset="-120"/>
                <a:ea typeface="微軟正黑體" panose="020B0604030504040204" pitchFamily="34" charset="-120"/>
              </a:rPr>
              <a:t>台積電</a:t>
            </a:r>
            <a:r>
              <a:rPr lang="en-US" altLang="zh-TW" sz="2800" b="1" dirty="0" smtClean="0">
                <a:latin typeface="微軟正黑體" panose="020B0604030504040204" pitchFamily="34" charset="-120"/>
                <a:ea typeface="微軟正黑體" panose="020B0604030504040204" pitchFamily="34" charset="-120"/>
              </a:rPr>
              <a:t>)</a:t>
            </a:r>
            <a:r>
              <a:rPr lang="zh-TW" altLang="en-US" sz="2800" b="1" dirty="0" smtClean="0">
                <a:latin typeface="微軟正黑體" panose="020B0604030504040204" pitchFamily="34" charset="-120"/>
                <a:ea typeface="微軟正黑體" panose="020B0604030504040204" pitchFamily="34" charset="-120"/>
              </a:rPr>
              <a:t>投</a:t>
            </a:r>
            <a:r>
              <a:rPr lang="zh-TW" altLang="en-US" sz="2800" b="1" dirty="0">
                <a:latin typeface="微軟正黑體" panose="020B0604030504040204" pitchFamily="34" charset="-120"/>
                <a:ea typeface="微軟正黑體" panose="020B0604030504040204" pitchFamily="34" charset="-120"/>
              </a:rPr>
              <a:t>信</a:t>
            </a:r>
          </a:p>
        </p:txBody>
      </p:sp>
      <p:sp>
        <p:nvSpPr>
          <p:cNvPr id="20" name="文字方塊 19"/>
          <p:cNvSpPr txBox="1"/>
          <p:nvPr/>
        </p:nvSpPr>
        <p:spPr>
          <a:xfrm>
            <a:off x="3337163" y="3199906"/>
            <a:ext cx="1620957" cy="523220"/>
          </a:xfrm>
          <a:prstGeom prst="rect">
            <a:avLst/>
          </a:prstGeom>
          <a:noFill/>
        </p:spPr>
        <p:txBody>
          <a:bodyPr wrap="none" rtlCol="0">
            <a:spAutoFit/>
          </a:bodyPr>
          <a:lstStyle/>
          <a:p>
            <a:r>
              <a:rPr lang="zh-TW" altLang="en-US" sz="2800" b="1" dirty="0" smtClean="0">
                <a:latin typeface="微軟正黑體" panose="020B0604030504040204" pitchFamily="34" charset="-120"/>
                <a:ea typeface="微軟正黑體" panose="020B0604030504040204" pitchFamily="34" charset="-120"/>
              </a:rPr>
              <a:t>美金匯率</a:t>
            </a:r>
            <a:endParaRPr lang="zh-TW" altLang="en-US" sz="2800" b="1"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1296711" y="2918152"/>
            <a:ext cx="1099981" cy="307777"/>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台積電</a:t>
            </a:r>
            <a:r>
              <a:rPr lang="en-US" altLang="zh-TW" sz="1400" dirty="0" smtClean="0">
                <a:latin typeface="微軟正黑體" panose="020B0604030504040204" pitchFamily="34" charset="-120"/>
                <a:ea typeface="微軟正黑體" panose="020B0604030504040204" pitchFamily="34" charset="-120"/>
              </a:rPr>
              <a:t>ADR</a:t>
            </a:r>
            <a:endParaRPr lang="zh-TW" altLang="en-US" sz="1400" dirty="0">
              <a:latin typeface="微軟正黑體" panose="020B0604030504040204" pitchFamily="34" charset="-120"/>
              <a:ea typeface="微軟正黑體" panose="020B0604030504040204" pitchFamily="34" charset="-120"/>
            </a:endParaRPr>
          </a:p>
        </p:txBody>
      </p:sp>
      <p:sp>
        <p:nvSpPr>
          <p:cNvPr id="21" name="文字方塊 20"/>
          <p:cNvSpPr txBox="1"/>
          <p:nvPr/>
        </p:nvSpPr>
        <p:spPr>
          <a:xfrm>
            <a:off x="2705255" y="5410276"/>
            <a:ext cx="902811" cy="307777"/>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道瓊指數</a:t>
            </a:r>
            <a:endParaRPr lang="zh-TW" altLang="en-US" sz="1400" dirty="0">
              <a:latin typeface="微軟正黑體" panose="020B0604030504040204" pitchFamily="34" charset="-120"/>
              <a:ea typeface="微軟正黑體" panose="020B0604030504040204" pitchFamily="34" charset="-120"/>
            </a:endParaRPr>
          </a:p>
        </p:txBody>
      </p:sp>
      <p:sp>
        <p:nvSpPr>
          <p:cNvPr id="22" name="文字方塊 21"/>
          <p:cNvSpPr txBox="1"/>
          <p:nvPr/>
        </p:nvSpPr>
        <p:spPr>
          <a:xfrm>
            <a:off x="4159434" y="3769571"/>
            <a:ext cx="1377300"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台積電</a:t>
            </a: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開盤價</a:t>
            </a:r>
            <a:endParaRPr lang="zh-TW" altLang="en-US" sz="1400" dirty="0">
              <a:latin typeface="微軟正黑體" panose="020B0604030504040204" pitchFamily="34" charset="-120"/>
              <a:ea typeface="微軟正黑體" panose="020B0604030504040204" pitchFamily="34" charset="-120"/>
            </a:endParaRPr>
          </a:p>
        </p:txBody>
      </p:sp>
      <p:sp>
        <p:nvSpPr>
          <p:cNvPr id="24" name="文字方塊 23"/>
          <p:cNvSpPr txBox="1"/>
          <p:nvPr/>
        </p:nvSpPr>
        <p:spPr>
          <a:xfrm>
            <a:off x="6520811" y="3748725"/>
            <a:ext cx="1377300"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台積電</a:t>
            </a: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成交量</a:t>
            </a:r>
            <a:endParaRPr lang="zh-TW" altLang="en-US" sz="1400" dirty="0">
              <a:latin typeface="微軟正黑體" panose="020B0604030504040204" pitchFamily="34" charset="-120"/>
              <a:ea typeface="微軟正黑體" panose="020B0604030504040204" pitchFamily="34" charset="-120"/>
            </a:endParaRPr>
          </a:p>
        </p:txBody>
      </p:sp>
      <p:sp>
        <p:nvSpPr>
          <p:cNvPr id="25" name="文字方塊 24"/>
          <p:cNvSpPr txBox="1"/>
          <p:nvPr/>
        </p:nvSpPr>
        <p:spPr>
          <a:xfrm>
            <a:off x="3813834" y="2944726"/>
            <a:ext cx="1556836"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台積電</a:t>
            </a: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融券增加</a:t>
            </a:r>
            <a:endParaRPr lang="zh-TW" altLang="en-US" sz="1400" dirty="0">
              <a:latin typeface="微軟正黑體" panose="020B0604030504040204" pitchFamily="34" charset="-120"/>
              <a:ea typeface="微軟正黑體" panose="020B0604030504040204" pitchFamily="34" charset="-120"/>
            </a:endParaRPr>
          </a:p>
        </p:txBody>
      </p:sp>
      <p:sp>
        <p:nvSpPr>
          <p:cNvPr id="26" name="文字方塊 25"/>
          <p:cNvSpPr txBox="1"/>
          <p:nvPr/>
        </p:nvSpPr>
        <p:spPr>
          <a:xfrm>
            <a:off x="5690140" y="2070673"/>
            <a:ext cx="1556836"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台積電</a:t>
            </a: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融資增</a:t>
            </a:r>
            <a:r>
              <a:rPr lang="zh-TW" altLang="en-US" sz="1400" dirty="0">
                <a:latin typeface="微軟正黑體" panose="020B0604030504040204" pitchFamily="34" charset="-120"/>
                <a:ea typeface="微軟正黑體" panose="020B0604030504040204" pitchFamily="34" charset="-120"/>
              </a:rPr>
              <a:t>加</a:t>
            </a:r>
          </a:p>
        </p:txBody>
      </p:sp>
      <p:sp>
        <p:nvSpPr>
          <p:cNvPr id="27" name="文字方塊 26"/>
          <p:cNvSpPr txBox="1"/>
          <p:nvPr/>
        </p:nvSpPr>
        <p:spPr>
          <a:xfrm>
            <a:off x="1595125" y="4213344"/>
            <a:ext cx="1377300"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台積電</a:t>
            </a: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收盤價</a:t>
            </a:r>
            <a:endParaRPr lang="zh-TW" altLang="en-US" sz="1400" dirty="0">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1595125" y="2446221"/>
            <a:ext cx="1556836"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台積電</a:t>
            </a: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融資增加</a:t>
            </a:r>
            <a:endParaRPr lang="zh-TW" altLang="en-US" sz="1400" dirty="0">
              <a:latin typeface="微軟正黑體" panose="020B0604030504040204" pitchFamily="34" charset="-120"/>
              <a:ea typeface="微軟正黑體" panose="020B0604030504040204" pitchFamily="34" charset="-120"/>
            </a:endParaRPr>
          </a:p>
        </p:txBody>
      </p:sp>
      <p:sp>
        <p:nvSpPr>
          <p:cNvPr id="29" name="文字方塊 28"/>
          <p:cNvSpPr txBox="1"/>
          <p:nvPr/>
        </p:nvSpPr>
        <p:spPr>
          <a:xfrm>
            <a:off x="4320434" y="5479350"/>
            <a:ext cx="2095445"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台積電</a:t>
            </a: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投信連續買賣超</a:t>
            </a:r>
            <a:endParaRPr lang="zh-TW" altLang="en-US" sz="1400" dirty="0">
              <a:latin typeface="微軟正黑體" panose="020B0604030504040204" pitchFamily="34" charset="-120"/>
              <a:ea typeface="微軟正黑體" panose="020B0604030504040204" pitchFamily="34" charset="-120"/>
            </a:endParaRPr>
          </a:p>
        </p:txBody>
      </p:sp>
      <p:sp>
        <p:nvSpPr>
          <p:cNvPr id="30" name="文字方塊 29"/>
          <p:cNvSpPr txBox="1"/>
          <p:nvPr/>
        </p:nvSpPr>
        <p:spPr>
          <a:xfrm>
            <a:off x="5860931" y="4224569"/>
            <a:ext cx="2095445"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台積電</a:t>
            </a:r>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法人連續買賣超</a:t>
            </a:r>
            <a:endParaRPr lang="zh-TW" altLang="en-US" sz="1400" dirty="0">
              <a:latin typeface="微軟正黑體" panose="020B0604030504040204" pitchFamily="34" charset="-120"/>
              <a:ea typeface="微軟正黑體" panose="020B0604030504040204" pitchFamily="34" charset="-120"/>
            </a:endParaRPr>
          </a:p>
        </p:txBody>
      </p:sp>
      <p:sp>
        <p:nvSpPr>
          <p:cNvPr id="31" name="文字方塊 30"/>
          <p:cNvSpPr txBox="1"/>
          <p:nvPr/>
        </p:nvSpPr>
        <p:spPr>
          <a:xfrm>
            <a:off x="3240822" y="1639931"/>
            <a:ext cx="1406154"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台灣</a:t>
            </a:r>
            <a:r>
              <a:rPr lang="en-US" altLang="zh-TW" sz="1400" dirty="0" smtClean="0">
                <a:latin typeface="微軟正黑體" panose="020B0604030504040204" pitchFamily="34" charset="-120"/>
                <a:ea typeface="微軟正黑體" panose="020B0604030504040204" pitchFamily="34" charset="-120"/>
              </a:rPr>
              <a:t>50)</a:t>
            </a:r>
            <a:r>
              <a:rPr lang="zh-TW" altLang="en-US" sz="1400" dirty="0" smtClean="0">
                <a:latin typeface="微軟正黑體" panose="020B0604030504040204" pitchFamily="34" charset="-120"/>
                <a:ea typeface="微軟正黑體" panose="020B0604030504040204" pitchFamily="34" charset="-120"/>
              </a:rPr>
              <a:t>開盤價</a:t>
            </a:r>
            <a:endParaRPr lang="zh-TW" altLang="en-US" sz="1400" dirty="0">
              <a:latin typeface="微軟正黑體" panose="020B0604030504040204" pitchFamily="34" charset="-120"/>
              <a:ea typeface="微軟正黑體" panose="020B0604030504040204" pitchFamily="34" charset="-120"/>
            </a:endParaRPr>
          </a:p>
        </p:txBody>
      </p:sp>
      <p:sp>
        <p:nvSpPr>
          <p:cNvPr id="32" name="文字方塊 31"/>
          <p:cNvSpPr txBox="1"/>
          <p:nvPr/>
        </p:nvSpPr>
        <p:spPr>
          <a:xfrm>
            <a:off x="3444564" y="5087448"/>
            <a:ext cx="1406154"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台灣</a:t>
            </a:r>
            <a:r>
              <a:rPr lang="en-US" altLang="zh-TW" sz="1400" dirty="0" smtClean="0">
                <a:latin typeface="微軟正黑體" panose="020B0604030504040204" pitchFamily="34" charset="-120"/>
                <a:ea typeface="微軟正黑體" panose="020B0604030504040204" pitchFamily="34" charset="-120"/>
              </a:rPr>
              <a:t>50)</a:t>
            </a:r>
            <a:r>
              <a:rPr lang="zh-TW" altLang="en-US" sz="1400" dirty="0" smtClean="0">
                <a:latin typeface="微軟正黑體" panose="020B0604030504040204" pitchFamily="34" charset="-120"/>
                <a:ea typeface="微軟正黑體" panose="020B0604030504040204" pitchFamily="34" charset="-120"/>
              </a:rPr>
              <a:t>收盤價</a:t>
            </a:r>
            <a:endParaRPr lang="zh-TW" altLang="en-US" sz="1400" dirty="0">
              <a:latin typeface="微軟正黑體" panose="020B0604030504040204" pitchFamily="34" charset="-120"/>
              <a:ea typeface="微軟正黑體" panose="020B0604030504040204" pitchFamily="34" charset="-120"/>
            </a:endParaRPr>
          </a:p>
        </p:txBody>
      </p:sp>
      <p:sp>
        <p:nvSpPr>
          <p:cNvPr id="33" name="文字方塊 32"/>
          <p:cNvSpPr txBox="1"/>
          <p:nvPr/>
        </p:nvSpPr>
        <p:spPr>
          <a:xfrm>
            <a:off x="3456357" y="4207154"/>
            <a:ext cx="1406154"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台灣</a:t>
            </a:r>
            <a:r>
              <a:rPr lang="en-US" altLang="zh-TW" sz="1400" dirty="0" smtClean="0">
                <a:latin typeface="微軟正黑體" panose="020B0604030504040204" pitchFamily="34" charset="-120"/>
                <a:ea typeface="微軟正黑體" panose="020B0604030504040204" pitchFamily="34" charset="-120"/>
              </a:rPr>
              <a:t>50)</a:t>
            </a:r>
            <a:r>
              <a:rPr lang="zh-TW" altLang="en-US" sz="1400" dirty="0" smtClean="0">
                <a:latin typeface="微軟正黑體" panose="020B0604030504040204" pitchFamily="34" charset="-120"/>
                <a:ea typeface="微軟正黑體" panose="020B0604030504040204" pitchFamily="34" charset="-120"/>
              </a:rPr>
              <a:t>成交量</a:t>
            </a:r>
            <a:endParaRPr lang="zh-TW" altLang="en-US" sz="1400" dirty="0">
              <a:latin typeface="微軟正黑體" panose="020B0604030504040204" pitchFamily="34" charset="-120"/>
              <a:ea typeface="微軟正黑體" panose="020B0604030504040204" pitchFamily="34" charset="-120"/>
            </a:endParaRPr>
          </a:p>
        </p:txBody>
      </p:sp>
      <p:sp>
        <p:nvSpPr>
          <p:cNvPr id="34" name="文字方塊 33"/>
          <p:cNvSpPr txBox="1"/>
          <p:nvPr/>
        </p:nvSpPr>
        <p:spPr>
          <a:xfrm>
            <a:off x="5471774" y="2876972"/>
            <a:ext cx="1765227"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台灣</a:t>
            </a:r>
            <a:r>
              <a:rPr lang="en-US" altLang="zh-TW" sz="1400" dirty="0" smtClean="0">
                <a:latin typeface="微軟正黑體" panose="020B0604030504040204" pitchFamily="34" charset="-120"/>
                <a:ea typeface="微軟正黑體" panose="020B0604030504040204" pitchFamily="34" charset="-120"/>
              </a:rPr>
              <a:t>50)</a:t>
            </a:r>
            <a:r>
              <a:rPr lang="zh-TW" altLang="en-US" sz="1400" dirty="0" smtClean="0">
                <a:latin typeface="微軟正黑體" panose="020B0604030504040204" pitchFamily="34" charset="-120"/>
                <a:ea typeface="微軟正黑體" panose="020B0604030504040204" pitchFamily="34" charset="-120"/>
              </a:rPr>
              <a:t>合計買賣超</a:t>
            </a:r>
            <a:endParaRPr lang="zh-TW" altLang="en-US" sz="1400" dirty="0">
              <a:latin typeface="微軟正黑體" panose="020B0604030504040204" pitchFamily="34" charset="-120"/>
              <a:ea typeface="微軟正黑體" panose="020B0604030504040204" pitchFamily="34" charset="-120"/>
            </a:endParaRPr>
          </a:p>
        </p:txBody>
      </p:sp>
      <p:sp>
        <p:nvSpPr>
          <p:cNvPr id="35" name="文字方塊 34"/>
          <p:cNvSpPr txBox="1"/>
          <p:nvPr/>
        </p:nvSpPr>
        <p:spPr>
          <a:xfrm>
            <a:off x="4848084" y="1569172"/>
            <a:ext cx="1585690"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台灣</a:t>
            </a:r>
            <a:r>
              <a:rPr lang="en-US" altLang="zh-TW" sz="1400" dirty="0" smtClean="0">
                <a:latin typeface="微軟正黑體" panose="020B0604030504040204" pitchFamily="34" charset="-120"/>
                <a:ea typeface="微軟正黑體" panose="020B0604030504040204" pitchFamily="34" charset="-120"/>
              </a:rPr>
              <a:t>50)</a:t>
            </a:r>
            <a:r>
              <a:rPr lang="zh-TW" altLang="en-US" sz="1400" dirty="0" smtClean="0">
                <a:latin typeface="微軟正黑體" panose="020B0604030504040204" pitchFamily="34" charset="-120"/>
                <a:ea typeface="微軟正黑體" panose="020B0604030504040204" pitchFamily="34" charset="-120"/>
              </a:rPr>
              <a:t>融資減少</a:t>
            </a:r>
            <a:endParaRPr lang="zh-TW" altLang="en-US" sz="1400" dirty="0">
              <a:latin typeface="微軟正黑體" panose="020B0604030504040204" pitchFamily="34" charset="-120"/>
              <a:ea typeface="微軟正黑體" panose="020B0604030504040204" pitchFamily="34" charset="-120"/>
            </a:endParaRPr>
          </a:p>
        </p:txBody>
      </p:sp>
      <p:sp>
        <p:nvSpPr>
          <p:cNvPr id="36" name="文字方塊 35"/>
          <p:cNvSpPr txBox="1"/>
          <p:nvPr/>
        </p:nvSpPr>
        <p:spPr>
          <a:xfrm>
            <a:off x="1099656" y="4679523"/>
            <a:ext cx="1585690"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台灣</a:t>
            </a:r>
            <a:r>
              <a:rPr lang="en-US" altLang="zh-TW" sz="1400" dirty="0" smtClean="0">
                <a:latin typeface="微軟正黑體" panose="020B0604030504040204" pitchFamily="34" charset="-120"/>
                <a:ea typeface="微軟正黑體" panose="020B0604030504040204" pitchFamily="34" charset="-120"/>
              </a:rPr>
              <a:t>50)</a:t>
            </a:r>
            <a:r>
              <a:rPr lang="zh-TW" altLang="en-US" sz="1400" dirty="0" smtClean="0">
                <a:latin typeface="微軟正黑體" panose="020B0604030504040204" pitchFamily="34" charset="-120"/>
                <a:ea typeface="微軟正黑體" panose="020B0604030504040204" pitchFamily="34" charset="-120"/>
              </a:rPr>
              <a:t>融券減少</a:t>
            </a:r>
            <a:endParaRPr lang="zh-TW" altLang="en-US" sz="1400" dirty="0">
              <a:latin typeface="微軟正黑體" panose="020B0604030504040204" pitchFamily="34" charset="-120"/>
              <a:ea typeface="微軟正黑體" panose="020B0604030504040204" pitchFamily="34" charset="-120"/>
            </a:endParaRPr>
          </a:p>
        </p:txBody>
      </p:sp>
      <p:sp>
        <p:nvSpPr>
          <p:cNvPr id="37" name="文字方塊 36"/>
          <p:cNvSpPr txBox="1"/>
          <p:nvPr/>
        </p:nvSpPr>
        <p:spPr>
          <a:xfrm>
            <a:off x="1443660" y="2026781"/>
            <a:ext cx="2483372" cy="307777"/>
          </a:xfrm>
          <a:prstGeom prst="rect">
            <a:avLst/>
          </a:prstGeom>
          <a:noFill/>
        </p:spPr>
        <p:txBody>
          <a:bodyPr wrap="none" rtlCol="0">
            <a:spAutoFit/>
          </a:bodyPr>
          <a:lstStyle/>
          <a:p>
            <a:r>
              <a:rPr lang="en-US" altLang="zh-TW" sz="1400" dirty="0" smtClean="0">
                <a:latin typeface="微軟正黑體" panose="020B0604030504040204" pitchFamily="34" charset="-120"/>
                <a:ea typeface="微軟正黑體" panose="020B0604030504040204" pitchFamily="34" charset="-120"/>
              </a:rPr>
              <a:t>(</a:t>
            </a:r>
            <a:r>
              <a:rPr lang="zh-TW" altLang="en-US" sz="1400" dirty="0" smtClean="0">
                <a:latin typeface="微軟正黑體" panose="020B0604030504040204" pitchFamily="34" charset="-120"/>
                <a:ea typeface="微軟正黑體" panose="020B0604030504040204" pitchFamily="34" charset="-120"/>
              </a:rPr>
              <a:t>台灣</a:t>
            </a:r>
            <a:r>
              <a:rPr lang="en-US" altLang="zh-TW" sz="1400" dirty="0" smtClean="0">
                <a:latin typeface="微軟正黑體" panose="020B0604030504040204" pitchFamily="34" charset="-120"/>
                <a:ea typeface="微軟正黑體" panose="020B0604030504040204" pitchFamily="34" charset="-120"/>
              </a:rPr>
              <a:t>50)</a:t>
            </a:r>
            <a:r>
              <a:rPr lang="zh-TW" altLang="en-US" sz="1400" dirty="0" smtClean="0">
                <a:latin typeface="微軟正黑體" panose="020B0604030504040204" pitchFamily="34" charset="-120"/>
                <a:ea typeface="微軟正黑體" panose="020B0604030504040204" pitchFamily="34" charset="-120"/>
              </a:rPr>
              <a:t>法人連續累計買賣超</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1158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9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40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3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31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42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23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31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9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6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7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40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36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27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21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27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700"/>
                                        <p:tgtEl>
                                          <p:spTgt spid="29"/>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6100"/>
                                        <p:tgtEl>
                                          <p:spTgt spid="16"/>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500"/>
                                        <p:tgtEl>
                                          <p:spTgt spid="17"/>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7300"/>
                                        <p:tgtEl>
                                          <p:spTgt spid="6"/>
                                        </p:tgtEl>
                                      </p:cBhvr>
                                    </p:animEffect>
                                  </p:childTnLst>
                                </p:cTn>
                              </p:par>
                              <p:par>
                                <p:cTn id="65" presetID="10" presetClass="entr" presetSubtype="0" fill="hold" grpId="0" nodeType="withEffect">
                                  <p:stCondLst>
                                    <p:cond delay="110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0"/>
                                        <p:tgtEl>
                                          <p:spTgt spid="14"/>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6300"/>
                                        <p:tgtEl>
                                          <p:spTgt spid="18"/>
                                        </p:tgtEl>
                                      </p:cBhvr>
                                    </p:animEffect>
                                  </p:childTnLst>
                                </p:cTn>
                              </p:par>
                              <p:par>
                                <p:cTn id="71" presetID="10" presetClass="entr" presetSubtype="0" fill="hold" grpId="0" nodeType="withEffect">
                                  <p:stCondLst>
                                    <p:cond delay="170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4500"/>
                                        <p:tgtEl>
                                          <p:spTgt spid="20"/>
                                        </p:tgtEl>
                                      </p:cBhvr>
                                    </p:animEffect>
                                  </p:childTnLst>
                                </p:cTn>
                              </p:par>
                              <p:par>
                                <p:cTn id="74" presetID="10" presetClass="entr" presetSubtype="0" fill="hold" grpId="0" nodeType="withEffect">
                                  <p:stCondLst>
                                    <p:cond delay="70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300"/>
                                        <p:tgtEl>
                                          <p:spTgt spid="12"/>
                                        </p:tgtEl>
                                      </p:cBhvr>
                                    </p:animEffect>
                                  </p:childTnLst>
                                </p:cTn>
                              </p:par>
                              <p:par>
                                <p:cTn id="77" presetID="10" presetClass="entr" presetSubtype="0" fill="hold" grpId="0" nodeType="withEffect">
                                  <p:stCondLst>
                                    <p:cond delay="160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6200"/>
                                        <p:tgtEl>
                                          <p:spTgt spid="9"/>
                                        </p:tgtEl>
                                      </p:cBhvr>
                                    </p:animEffect>
                                  </p:childTnLst>
                                </p:cTn>
                              </p:par>
                              <p:par>
                                <p:cTn id="80" presetID="10" presetClass="entr" presetSubtype="0" fill="hold" grpId="0" nodeType="withEffect">
                                  <p:stCondLst>
                                    <p:cond delay="110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3600"/>
                                        <p:tgtEl>
                                          <p:spTgt spid="11"/>
                                        </p:tgtEl>
                                      </p:cBhvr>
                                    </p:animEffect>
                                  </p:childTnLst>
                                </p:cTn>
                              </p:par>
                              <p:par>
                                <p:cTn id="83" presetID="10" presetClass="entr" presetSubtype="0" fill="hold" grpId="0" nodeType="withEffect">
                                  <p:stCondLst>
                                    <p:cond delay="180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300"/>
                                        <p:tgtEl>
                                          <p:spTgt spid="1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6000"/>
                                        <p:tgtEl>
                                          <p:spTgt spid="1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4400"/>
                                        <p:tgtEl>
                                          <p:spTgt spid="1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7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P spid="13" grpId="0"/>
      <p:bldP spid="14" grpId="0"/>
      <p:bldP spid="15" grpId="0"/>
      <p:bldP spid="16" grpId="0"/>
      <p:bldP spid="17" grpId="0"/>
      <p:bldP spid="18" grpId="0"/>
      <p:bldP spid="19" grpId="0"/>
      <p:bldP spid="20" grpId="0"/>
      <p:bldP spid="7" grpId="0"/>
      <p:bldP spid="21" grpId="0"/>
      <p:bldP spid="22"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 xmlns:a16="http://schemas.microsoft.com/office/drawing/2014/main" id="{0DFFEF58-CC61-4396-8265-0D1CD78AC06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000" b="92500" l="4375" r="96875">
                        <a14:foregroundMark x1="30375" y1="16125" x2="32000" y2="15250"/>
                        <a14:foregroundMark x1="67000" y1="13875" x2="69875" y2="16250"/>
                        <a14:foregroundMark x1="49125" y1="23125" x2="50625" y2="56875"/>
                        <a14:foregroundMark x1="45375" y1="24000" x2="42750" y2="24500"/>
                        <a14:foregroundMark x1="41875" y1="24625" x2="45875" y2="23125"/>
                        <a14:foregroundMark x1="43000" y1="58125" x2="48500" y2="56875"/>
                        <a14:foregroundMark x1="48000" y1="56375" x2="42125" y2="57750"/>
                        <a14:foregroundMark x1="45125" y1="22500" x2="41000" y2="24625"/>
                      </a14:backgroundRemoval>
                    </a14:imgEffect>
                  </a14:imgLayer>
                </a14:imgProps>
              </a:ext>
            </a:extLst>
          </a:blip>
          <a:stretch>
            <a:fillRect/>
          </a:stretch>
        </p:blipFill>
        <p:spPr>
          <a:xfrm>
            <a:off x="1475656" y="1864559"/>
            <a:ext cx="2856452" cy="2856452"/>
          </a:xfrm>
          <a:prstGeom prst="rect">
            <a:avLst/>
          </a:prstGeom>
        </p:spPr>
      </p:pic>
      <p:sp>
        <p:nvSpPr>
          <p:cNvPr id="7" name="文字方塊 6">
            <a:extLst>
              <a:ext uri="{FF2B5EF4-FFF2-40B4-BE49-F238E27FC236}">
                <a16:creationId xmlns="" xmlns:a16="http://schemas.microsoft.com/office/drawing/2014/main" id="{B6B474C9-E1F0-4BAE-9813-23F3A19F4C81}"/>
              </a:ext>
            </a:extLst>
          </p:cNvPr>
          <p:cNvSpPr txBox="1"/>
          <p:nvPr/>
        </p:nvSpPr>
        <p:spPr>
          <a:xfrm>
            <a:off x="2699792" y="5085184"/>
            <a:ext cx="405752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第二名不過只是失敗者的第一名而以</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 xmlns:a16="http://schemas.microsoft.com/office/drawing/2014/main" id="{08829A87-D9D5-49B2-AC89-97DD68330556}"/>
              </a:ext>
            </a:extLst>
          </p:cNvPr>
          <p:cNvPicPr>
            <a:picLocks noChangeAspect="1"/>
          </p:cNvPicPr>
          <p:nvPr/>
        </p:nvPicPr>
        <p:blipFill>
          <a:blip r:embed="rId4"/>
          <a:stretch>
            <a:fillRect/>
          </a:stretch>
        </p:blipFill>
        <p:spPr>
          <a:xfrm>
            <a:off x="4572000" y="2308498"/>
            <a:ext cx="3445004" cy="1968574"/>
          </a:xfrm>
          <a:prstGeom prst="rect">
            <a:avLst/>
          </a:prstGeom>
        </p:spPr>
      </p:pic>
      <p:sp>
        <p:nvSpPr>
          <p:cNvPr id="9" name="Pentagon 12"/>
          <p:cNvSpPr/>
          <p:nvPr/>
        </p:nvSpPr>
        <p:spPr bwMode="auto">
          <a:xfrm>
            <a:off x="323528" y="332656"/>
            <a:ext cx="3284538" cy="611075"/>
          </a:xfrm>
          <a:prstGeom prst="homePlate">
            <a:avLst>
              <a:gd name="adj" fmla="val 36274"/>
            </a:avLst>
          </a:prstGeom>
          <a:solidFill>
            <a:srgbClr val="F4FA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預期獲得的成果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10" name="文字方塊 9"/>
          <p:cNvSpPr txBox="1"/>
          <p:nvPr/>
        </p:nvSpPr>
        <p:spPr>
          <a:xfrm>
            <a:off x="3851920" y="453527"/>
            <a:ext cx="341632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找出該筆交易</a:t>
            </a:r>
            <a:r>
              <a:rPr lang="zh-TW" altLang="en-US" b="1">
                <a:latin typeface="微軟正黑體" panose="020B0604030504040204" pitchFamily="34" charset="-120"/>
                <a:ea typeface="微軟正黑體" panose="020B0604030504040204" pitchFamily="34" charset="-120"/>
              </a:rPr>
              <a:t>資料</a:t>
            </a:r>
            <a:r>
              <a:rPr lang="zh-TW" altLang="en-US" b="1" smtClean="0">
                <a:latin typeface="微軟正黑體" panose="020B0604030504040204" pitchFamily="34" charset="-120"/>
                <a:ea typeface="微軟正黑體" panose="020B0604030504040204" pitchFamily="34" charset="-120"/>
              </a:rPr>
              <a:t>中最佳獲利者</a:t>
            </a:r>
            <a:endParaRPr lang="en-US" altLang="zh-TW"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207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TextBox 5" hidden="1"/>
          <p:cNvSpPr txBox="1">
            <a:spLocks noChangeArrowheads="1"/>
          </p:cNvSpPr>
          <p:nvPr/>
        </p:nvSpPr>
        <p:spPr bwMode="auto">
          <a:xfrm>
            <a:off x="1939925" y="1954213"/>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3075" name="矩形 6" hidden="1"/>
          <p:cNvSpPr>
            <a:spLocks noChangeArrowheads="1"/>
          </p:cNvSpPr>
          <p:nvPr/>
        </p:nvSpPr>
        <p:spPr bwMode="auto">
          <a:xfrm>
            <a:off x="1939925" y="3025775"/>
            <a:ext cx="1471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3076" name="矩形 7" hidden="1"/>
          <p:cNvSpPr>
            <a:spLocks noChangeArrowheads="1"/>
          </p:cNvSpPr>
          <p:nvPr/>
        </p:nvSpPr>
        <p:spPr bwMode="auto">
          <a:xfrm>
            <a:off x="2011363" y="4240213"/>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3077" name="矩形 8" hidden="1"/>
          <p:cNvSpPr>
            <a:spLocks noChangeArrowheads="1"/>
          </p:cNvSpPr>
          <p:nvPr/>
        </p:nvSpPr>
        <p:spPr bwMode="auto">
          <a:xfrm>
            <a:off x="2011363" y="5526088"/>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3078" name="TextBox 12"/>
          <p:cNvSpPr txBox="1">
            <a:spLocks noChangeArrowheads="1"/>
          </p:cNvSpPr>
          <p:nvPr/>
        </p:nvSpPr>
        <p:spPr bwMode="auto">
          <a:xfrm>
            <a:off x="197565" y="318873"/>
            <a:ext cx="1000125" cy="584775"/>
          </a:xfrm>
          <a:prstGeom prst="rect">
            <a:avLst/>
          </a:prstGeom>
          <a:solidFill>
            <a:schemeClr val="bg1"/>
          </a:solidFill>
          <a:ln>
            <a:noFill/>
          </a:ln>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TW" altLang="en-US" b="1" dirty="0">
                <a:latin typeface="微軟正黑體" panose="020B0604030504040204" pitchFamily="34" charset="-120"/>
                <a:ea typeface="微軟正黑體" panose="020B0604030504040204" pitchFamily="34" charset="-120"/>
              </a:rPr>
              <a:t>目錄</a:t>
            </a:r>
            <a:endParaRPr lang="zh-CN" altLang="en-US" b="1" dirty="0">
              <a:latin typeface="微軟正黑體" panose="020B0604030504040204" pitchFamily="34" charset="-120"/>
              <a:ea typeface="微軟正黑體" panose="020B0604030504040204" pitchFamily="34" charset="-120"/>
            </a:endParaRPr>
          </a:p>
        </p:txBody>
      </p:sp>
      <p:grpSp>
        <p:nvGrpSpPr>
          <p:cNvPr id="3" name="群組 2"/>
          <p:cNvGrpSpPr/>
          <p:nvPr/>
        </p:nvGrpSpPr>
        <p:grpSpPr>
          <a:xfrm>
            <a:off x="1197690" y="404664"/>
            <a:ext cx="6788558" cy="4143329"/>
            <a:chOff x="1197690" y="404664"/>
            <a:chExt cx="6788558" cy="4143329"/>
          </a:xfrm>
        </p:grpSpPr>
        <p:grpSp>
          <p:nvGrpSpPr>
            <p:cNvPr id="2" name="Group 3"/>
            <p:cNvGrpSpPr>
              <a:grpSpLocks/>
            </p:cNvGrpSpPr>
            <p:nvPr/>
          </p:nvGrpSpPr>
          <p:grpSpPr bwMode="auto">
            <a:xfrm>
              <a:off x="1197690" y="404664"/>
              <a:ext cx="6788558" cy="4143329"/>
              <a:chOff x="-342253" y="2192993"/>
              <a:chExt cx="7256110" cy="4118950"/>
            </a:xfrm>
            <a:solidFill>
              <a:schemeClr val="tx2">
                <a:lumMod val="40000"/>
                <a:lumOff val="60000"/>
              </a:schemeClr>
            </a:solidFill>
          </p:grpSpPr>
          <p:sp>
            <p:nvSpPr>
              <p:cNvPr id="27" name="Pentagon 9"/>
              <p:cNvSpPr/>
              <p:nvPr/>
            </p:nvSpPr>
            <p:spPr>
              <a:xfrm>
                <a:off x="-342253" y="2192993"/>
                <a:ext cx="3510756" cy="607479"/>
              </a:xfrm>
              <a:prstGeom prst="homePlate">
                <a:avLst>
                  <a:gd name="adj" fmla="val 36274"/>
                </a:avLst>
              </a:prstGeom>
              <a:solidFill>
                <a:srgbClr val="7BA8D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研究動機</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28" name="Pentagon 10"/>
              <p:cNvSpPr/>
              <p:nvPr/>
            </p:nvSpPr>
            <p:spPr>
              <a:xfrm>
                <a:off x="3403101" y="2908836"/>
                <a:ext cx="3510756" cy="607479"/>
              </a:xfrm>
              <a:prstGeom prst="homePlate">
                <a:avLst>
                  <a:gd name="adj" fmla="val 36274"/>
                </a:avLst>
              </a:prstGeom>
              <a:solidFill>
                <a:schemeClr val="accent5">
                  <a:lumMod val="40000"/>
                  <a:lumOff val="6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問題重要性</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29" name="Pentagon 11"/>
              <p:cNvSpPr/>
              <p:nvPr/>
            </p:nvSpPr>
            <p:spPr>
              <a:xfrm>
                <a:off x="-342253" y="5704464"/>
                <a:ext cx="3510756" cy="607479"/>
              </a:xfrm>
              <a:prstGeom prst="homePlate">
                <a:avLst>
                  <a:gd name="adj" fmla="val 36274"/>
                </a:avLst>
              </a:prstGeom>
              <a:solidFill>
                <a:srgbClr val="F4FA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預期獲得的成果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30" name="Pentagon 12"/>
              <p:cNvSpPr/>
              <p:nvPr/>
            </p:nvSpPr>
            <p:spPr>
              <a:xfrm>
                <a:off x="-342253" y="3747679"/>
                <a:ext cx="3510756" cy="607479"/>
              </a:xfrm>
              <a:prstGeom prst="homePlate">
                <a:avLst>
                  <a:gd name="adj" fmla="val 36274"/>
                </a:avLst>
              </a:prstGeom>
              <a:solidFill>
                <a:schemeClr val="accent6">
                  <a:lumMod val="40000"/>
                  <a:lumOff val="6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現有方式的弱點</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grpSp>
        <p:sp>
          <p:nvSpPr>
            <p:cNvPr id="20" name="Pentagon 12"/>
            <p:cNvSpPr/>
            <p:nvPr/>
          </p:nvSpPr>
          <p:spPr bwMode="auto">
            <a:xfrm>
              <a:off x="4701710" y="2889933"/>
              <a:ext cx="3284538" cy="611075"/>
            </a:xfrm>
            <a:prstGeom prst="homePlate">
              <a:avLst>
                <a:gd name="adj" fmla="val 36274"/>
              </a:avLst>
            </a:prstGeom>
            <a:solidFill>
              <a:srgbClr val="FEB4B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將進行的工作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grpSp>
      <p:sp>
        <p:nvSpPr>
          <p:cNvPr id="6" name="文字方塊 5"/>
          <p:cNvSpPr txBox="1"/>
          <p:nvPr/>
        </p:nvSpPr>
        <p:spPr>
          <a:xfrm>
            <a:off x="1433619" y="1124744"/>
            <a:ext cx="2339102" cy="738664"/>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一、股市難以預測</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二、找出最佳參考因素組合</a:t>
            </a:r>
            <a:endParaRPr lang="zh-TW" altLang="en-US" sz="1400" dirty="0">
              <a:latin typeface="微軟正黑體" panose="020B0604030504040204" pitchFamily="34" charset="-120"/>
              <a:ea typeface="微軟正黑體" panose="020B0604030504040204" pitchFamily="34" charset="-120"/>
            </a:endParaRPr>
          </a:p>
        </p:txBody>
      </p:sp>
      <p:sp>
        <p:nvSpPr>
          <p:cNvPr id="31" name="文字方塊 30"/>
          <p:cNvSpPr txBox="1"/>
          <p:nvPr/>
        </p:nvSpPr>
        <p:spPr>
          <a:xfrm>
            <a:off x="4932040" y="1916832"/>
            <a:ext cx="3548407" cy="738664"/>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一、分析方法沒有侷限</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二、隨機漫步理論</a:t>
            </a:r>
            <a:r>
              <a:rPr lang="en-US" altLang="zh-TW" sz="1400" dirty="0" smtClean="0">
                <a:latin typeface="微軟正黑體" panose="020B0604030504040204" pitchFamily="34" charset="-120"/>
                <a:ea typeface="微軟正黑體" panose="020B0604030504040204" pitchFamily="34" charset="-120"/>
              </a:rPr>
              <a:t>(Random Walk Theory)</a:t>
            </a:r>
            <a:endParaRPr lang="zh-TW" altLang="en-US" sz="1400" dirty="0">
              <a:latin typeface="微軟正黑體" panose="020B0604030504040204" pitchFamily="34" charset="-120"/>
              <a:ea typeface="微軟正黑體" panose="020B0604030504040204" pitchFamily="34" charset="-120"/>
            </a:endParaRPr>
          </a:p>
        </p:txBody>
      </p:sp>
      <p:sp>
        <p:nvSpPr>
          <p:cNvPr id="32" name="文字方塊 31"/>
          <p:cNvSpPr txBox="1"/>
          <p:nvPr/>
        </p:nvSpPr>
        <p:spPr>
          <a:xfrm>
            <a:off x="1433619" y="2674459"/>
            <a:ext cx="2518638" cy="1169551"/>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一、影響因素難以估計</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二、無法把政治等因素數值化</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三、資訊隨時間價值流逝</a:t>
            </a:r>
            <a:endParaRPr lang="en-US" altLang="zh-TW" sz="1400" dirty="0" smtClean="0">
              <a:latin typeface="微軟正黑體" panose="020B0604030504040204" pitchFamily="34" charset="-120"/>
              <a:ea typeface="微軟正黑體" panose="020B0604030504040204" pitchFamily="34" charset="-120"/>
            </a:endParaRPr>
          </a:p>
        </p:txBody>
      </p:sp>
      <p:sp>
        <p:nvSpPr>
          <p:cNvPr id="33" name="文字方塊 32"/>
          <p:cNvSpPr txBox="1"/>
          <p:nvPr/>
        </p:nvSpPr>
        <p:spPr>
          <a:xfrm>
            <a:off x="1318738" y="4640901"/>
            <a:ext cx="3057247" cy="2031325"/>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一、找出該筆交易資料</a:t>
            </a:r>
            <a:r>
              <a:rPr lang="zh-TW" altLang="en-US" sz="1400" dirty="0" smtClean="0">
                <a:latin typeface="微軟正黑體" panose="020B0604030504040204" pitchFamily="34" charset="-120"/>
                <a:ea typeface="微軟正黑體" panose="020B0604030504040204" pitchFamily="34" charset="-120"/>
              </a:rPr>
              <a:t>中最佳獲利者</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二、彙整影響的因素</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三、能夠簡單地以</a:t>
            </a:r>
            <a:r>
              <a:rPr lang="en-US" altLang="zh-TW" sz="1400" dirty="0" smtClean="0">
                <a:latin typeface="微軟正黑體" panose="020B0604030504040204" pitchFamily="34" charset="-120"/>
                <a:ea typeface="微軟正黑體" panose="020B0604030504040204" pitchFamily="34" charset="-120"/>
              </a:rPr>
              <a:t>Excel</a:t>
            </a:r>
            <a:r>
              <a:rPr lang="zh-TW" altLang="en-US" sz="1400" dirty="0" smtClean="0">
                <a:latin typeface="微軟正黑體" panose="020B0604030504040204" pitchFamily="34" charset="-120"/>
                <a:ea typeface="微軟正黑體" panose="020B0604030504040204" pitchFamily="34" charset="-120"/>
              </a:rPr>
              <a:t>測試</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四、方便於大樹據統計</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五、擬定出一套規則</a:t>
            </a:r>
            <a:endParaRPr lang="zh-TW" altLang="en-US" sz="1400" dirty="0">
              <a:latin typeface="微軟正黑體" panose="020B0604030504040204" pitchFamily="34" charset="-120"/>
              <a:ea typeface="微軟正黑體" panose="020B0604030504040204" pitchFamily="34" charset="-120"/>
            </a:endParaRPr>
          </a:p>
        </p:txBody>
      </p:sp>
      <p:sp>
        <p:nvSpPr>
          <p:cNvPr id="34" name="文字方塊 33"/>
          <p:cNvSpPr txBox="1"/>
          <p:nvPr/>
        </p:nvSpPr>
        <p:spPr>
          <a:xfrm>
            <a:off x="4932040" y="3717032"/>
            <a:ext cx="3236784" cy="1600438"/>
          </a:xfrm>
          <a:prstGeom prst="rect">
            <a:avLst/>
          </a:prstGeom>
          <a:noFill/>
        </p:spPr>
        <p:txBody>
          <a:bodyPr wrap="none" rtlCol="0">
            <a:spAutoFit/>
          </a:bodyPr>
          <a:lstStyle/>
          <a:p>
            <a:r>
              <a:rPr lang="zh-TW" altLang="en-US" sz="1400" dirty="0" smtClean="0">
                <a:latin typeface="微軟正黑體" panose="020B0604030504040204" pitchFamily="34" charset="-120"/>
                <a:ea typeface="微軟正黑體" panose="020B0604030504040204" pitchFamily="34" charset="-120"/>
              </a:rPr>
              <a:t>一、假設</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二、過濾、整理、分析原始資料庫</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三、查閱大量論文</a:t>
            </a:r>
            <a:endParaRPr lang="en-US" altLang="zh-TW" sz="1400" dirty="0" smtClean="0">
              <a:latin typeface="微軟正黑體" panose="020B0604030504040204" pitchFamily="34" charset="-120"/>
              <a:ea typeface="微軟正黑體" panose="020B0604030504040204" pitchFamily="34" charset="-120"/>
            </a:endParaRPr>
          </a:p>
          <a:p>
            <a:endParaRPr lang="en-US" altLang="zh-TW" sz="1400" dirty="0">
              <a:latin typeface="微軟正黑體" panose="020B0604030504040204" pitchFamily="34" charset="-120"/>
              <a:ea typeface="微軟正黑體" panose="020B0604030504040204" pitchFamily="34" charset="-120"/>
            </a:endParaRPr>
          </a:p>
          <a:p>
            <a:r>
              <a:rPr lang="zh-TW" altLang="en-US" sz="1400" dirty="0" smtClean="0">
                <a:latin typeface="微軟正黑體" panose="020B0604030504040204" pitchFamily="34" charset="-120"/>
                <a:ea typeface="微軟正黑體" panose="020B0604030504040204" pitchFamily="34" charset="-120"/>
              </a:rPr>
              <a:t>四、分析找出的因素對交易行為的影響</a:t>
            </a:r>
            <a:endParaRPr lang="zh-TW" altLang="en-US" sz="1400" dirty="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ãç¾å·æ­¸æµ·ãçåçæå°çµæ">
            <a:extLst>
              <a:ext uri="{FF2B5EF4-FFF2-40B4-BE49-F238E27FC236}">
                <a16:creationId xmlns="" xmlns:a16="http://schemas.microsoft.com/office/drawing/2014/main" id="{2BC18DC3-D530-4FAE-B5A6-234D9C24A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916832"/>
            <a:ext cx="5437809" cy="2773283"/>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 xmlns:a16="http://schemas.microsoft.com/office/drawing/2014/main" id="{2B1E2925-271C-4CC5-BA50-724AA102F361}"/>
              </a:ext>
            </a:extLst>
          </p:cNvPr>
          <p:cNvSpPr txBox="1"/>
          <p:nvPr/>
        </p:nvSpPr>
        <p:spPr>
          <a:xfrm>
            <a:off x="3218337" y="5157192"/>
            <a:ext cx="267252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百川異源，而皆歸於海</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9" name="Pentagon 12"/>
          <p:cNvSpPr/>
          <p:nvPr/>
        </p:nvSpPr>
        <p:spPr bwMode="auto">
          <a:xfrm>
            <a:off x="323528" y="332656"/>
            <a:ext cx="3284538" cy="611075"/>
          </a:xfrm>
          <a:prstGeom prst="homePlate">
            <a:avLst>
              <a:gd name="adj" fmla="val 36274"/>
            </a:avLst>
          </a:prstGeom>
          <a:solidFill>
            <a:srgbClr val="F4FA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預期獲得的成果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10" name="文字方塊 9"/>
          <p:cNvSpPr txBox="1"/>
          <p:nvPr/>
        </p:nvSpPr>
        <p:spPr>
          <a:xfrm>
            <a:off x="3851920" y="453527"/>
            <a:ext cx="1800493"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彙整影響的因素</a:t>
            </a:r>
          </a:p>
        </p:txBody>
      </p:sp>
    </p:spTree>
    <p:extLst>
      <p:ext uri="{BB962C8B-B14F-4D97-AF65-F5344CB8AC3E}">
        <p14:creationId xmlns:p14="http://schemas.microsoft.com/office/powerpoint/2010/main" val="355995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 xmlns:a16="http://schemas.microsoft.com/office/drawing/2014/main" id="{5C6AEB46-6885-4124-9858-84B264A6D8D3}"/>
              </a:ext>
            </a:extLst>
          </p:cNvPr>
          <p:cNvPicPr>
            <a:picLocks noChangeAspect="1"/>
          </p:cNvPicPr>
          <p:nvPr/>
        </p:nvPicPr>
        <p:blipFill>
          <a:blip r:embed="rId2"/>
          <a:stretch>
            <a:fillRect/>
          </a:stretch>
        </p:blipFill>
        <p:spPr>
          <a:xfrm>
            <a:off x="894772" y="2689916"/>
            <a:ext cx="3285339" cy="1848003"/>
          </a:xfrm>
          <a:prstGeom prst="rect">
            <a:avLst/>
          </a:prstGeom>
        </p:spPr>
      </p:pic>
      <p:pic>
        <p:nvPicPr>
          <p:cNvPr id="4" name="圖片 3">
            <a:extLst>
              <a:ext uri="{FF2B5EF4-FFF2-40B4-BE49-F238E27FC236}">
                <a16:creationId xmlns="" xmlns:a16="http://schemas.microsoft.com/office/drawing/2014/main" id="{BDF44CBC-B411-43C1-9D13-DF4F9C643322}"/>
              </a:ext>
            </a:extLst>
          </p:cNvPr>
          <p:cNvPicPr>
            <a:picLocks noChangeAspect="1"/>
          </p:cNvPicPr>
          <p:nvPr/>
        </p:nvPicPr>
        <p:blipFill>
          <a:blip r:embed="rId3"/>
          <a:stretch>
            <a:fillRect/>
          </a:stretch>
        </p:blipFill>
        <p:spPr>
          <a:xfrm>
            <a:off x="4487594" y="2251746"/>
            <a:ext cx="3540790" cy="2500682"/>
          </a:xfrm>
          <a:prstGeom prst="rect">
            <a:avLst/>
          </a:prstGeom>
        </p:spPr>
      </p:pic>
      <p:sp>
        <p:nvSpPr>
          <p:cNvPr id="5" name="文字方塊 4">
            <a:extLst>
              <a:ext uri="{FF2B5EF4-FFF2-40B4-BE49-F238E27FC236}">
                <a16:creationId xmlns="" xmlns:a16="http://schemas.microsoft.com/office/drawing/2014/main" id="{6EEB0ECE-BC54-4CE9-9551-6A9867DE9AB8}"/>
              </a:ext>
            </a:extLst>
          </p:cNvPr>
          <p:cNvSpPr txBox="1"/>
          <p:nvPr/>
        </p:nvSpPr>
        <p:spPr>
          <a:xfrm>
            <a:off x="1835696" y="5348343"/>
            <a:ext cx="5493812"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數據的東西差之毫釐，謬以千里，格外需要步步為營</a:t>
            </a:r>
          </a:p>
        </p:txBody>
      </p:sp>
      <p:pic>
        <p:nvPicPr>
          <p:cNvPr id="7" name="圖片 6">
            <a:extLst>
              <a:ext uri="{FF2B5EF4-FFF2-40B4-BE49-F238E27FC236}">
                <a16:creationId xmlns="" xmlns:a16="http://schemas.microsoft.com/office/drawing/2014/main" id="{305B53D8-7ED2-405B-B70A-0A51676B325E}"/>
              </a:ext>
            </a:extLst>
          </p:cNvPr>
          <p:cNvPicPr>
            <a:picLocks noChangeAspect="1"/>
          </p:cNvPicPr>
          <p:nvPr/>
        </p:nvPicPr>
        <p:blipFill>
          <a:blip r:embed="rId4"/>
          <a:stretch>
            <a:fillRect/>
          </a:stretch>
        </p:blipFill>
        <p:spPr>
          <a:xfrm>
            <a:off x="4903061" y="1772816"/>
            <a:ext cx="2553233" cy="3281263"/>
          </a:xfrm>
          <a:prstGeom prst="rect">
            <a:avLst/>
          </a:prstGeom>
        </p:spPr>
      </p:pic>
      <p:sp>
        <p:nvSpPr>
          <p:cNvPr id="9" name="Pentagon 12"/>
          <p:cNvSpPr/>
          <p:nvPr/>
        </p:nvSpPr>
        <p:spPr bwMode="auto">
          <a:xfrm>
            <a:off x="323528" y="332656"/>
            <a:ext cx="3284538" cy="611075"/>
          </a:xfrm>
          <a:prstGeom prst="homePlate">
            <a:avLst>
              <a:gd name="adj" fmla="val 36274"/>
            </a:avLst>
          </a:prstGeom>
          <a:solidFill>
            <a:srgbClr val="F4FA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預期獲得的成果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10" name="文字方塊 9"/>
          <p:cNvSpPr txBox="1"/>
          <p:nvPr/>
        </p:nvSpPr>
        <p:spPr>
          <a:xfrm>
            <a:off x="3851920" y="453527"/>
            <a:ext cx="259205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能夠簡單的以</a:t>
            </a:r>
            <a:r>
              <a:rPr lang="en-US" altLang="zh-TW" b="1" dirty="0">
                <a:latin typeface="微軟正黑體" panose="020B0604030504040204" pitchFamily="34" charset="-120"/>
                <a:ea typeface="微軟正黑體" panose="020B0604030504040204" pitchFamily="34" charset="-120"/>
              </a:rPr>
              <a:t>Excel</a:t>
            </a:r>
            <a:r>
              <a:rPr lang="zh-TW" altLang="en-US" b="1" dirty="0">
                <a:latin typeface="微軟正黑體" panose="020B0604030504040204" pitchFamily="34" charset="-120"/>
                <a:ea typeface="微軟正黑體" panose="020B0604030504040204" pitchFamily="34" charset="-120"/>
              </a:rPr>
              <a:t>測試</a:t>
            </a:r>
          </a:p>
        </p:txBody>
      </p:sp>
    </p:spTree>
    <p:extLst>
      <p:ext uri="{BB962C8B-B14F-4D97-AF65-F5344CB8AC3E}">
        <p14:creationId xmlns:p14="http://schemas.microsoft.com/office/powerpoint/2010/main" val="6752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 xmlns:a16="http://schemas.microsoft.com/office/drawing/2014/main" id="{D35C29B0-0D9F-45AA-9029-EC0CFA48197F}"/>
              </a:ext>
            </a:extLst>
          </p:cNvPr>
          <p:cNvPicPr>
            <a:picLocks noChangeAspect="1"/>
          </p:cNvPicPr>
          <p:nvPr/>
        </p:nvPicPr>
        <p:blipFill>
          <a:blip r:embed="rId2"/>
          <a:stretch>
            <a:fillRect/>
          </a:stretch>
        </p:blipFill>
        <p:spPr>
          <a:xfrm>
            <a:off x="1632664" y="2328137"/>
            <a:ext cx="2225701" cy="1728192"/>
          </a:xfrm>
          <a:prstGeom prst="rect">
            <a:avLst/>
          </a:prstGeom>
        </p:spPr>
      </p:pic>
      <p:pic>
        <p:nvPicPr>
          <p:cNvPr id="4" name="圖片 3">
            <a:extLst>
              <a:ext uri="{FF2B5EF4-FFF2-40B4-BE49-F238E27FC236}">
                <a16:creationId xmlns="" xmlns:a16="http://schemas.microsoft.com/office/drawing/2014/main" id="{377D571E-8A8D-4888-885D-D85D884B9D36}"/>
              </a:ext>
            </a:extLst>
          </p:cNvPr>
          <p:cNvPicPr>
            <a:picLocks noChangeAspect="1"/>
          </p:cNvPicPr>
          <p:nvPr/>
        </p:nvPicPr>
        <p:blipFill>
          <a:blip r:embed="rId3"/>
          <a:stretch>
            <a:fillRect/>
          </a:stretch>
        </p:blipFill>
        <p:spPr>
          <a:xfrm>
            <a:off x="5076056" y="2276872"/>
            <a:ext cx="2712179" cy="1830721"/>
          </a:xfrm>
          <a:prstGeom prst="rect">
            <a:avLst/>
          </a:prstGeom>
        </p:spPr>
      </p:pic>
      <p:sp>
        <p:nvSpPr>
          <p:cNvPr id="7" name="文字方塊 6">
            <a:extLst>
              <a:ext uri="{FF2B5EF4-FFF2-40B4-BE49-F238E27FC236}">
                <a16:creationId xmlns="" xmlns:a16="http://schemas.microsoft.com/office/drawing/2014/main" id="{7767585A-4496-447D-9457-CEA9BCECACB4}"/>
              </a:ext>
            </a:extLst>
          </p:cNvPr>
          <p:cNvSpPr txBox="1"/>
          <p:nvPr/>
        </p:nvSpPr>
        <p:spPr>
          <a:xfrm>
            <a:off x="3275856" y="4797152"/>
            <a:ext cx="272382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工欲善其事，必先利其器</a:t>
            </a:r>
            <a:endParaRPr lang="en-US" altLang="zh-TW" dirty="0">
              <a:latin typeface="微軟正黑體" panose="020B0604030504040204" pitchFamily="34" charset="-120"/>
              <a:ea typeface="微軟正黑體" panose="020B0604030504040204" pitchFamily="34" charset="-120"/>
            </a:endParaRPr>
          </a:p>
        </p:txBody>
      </p:sp>
      <p:sp>
        <p:nvSpPr>
          <p:cNvPr id="9" name="Pentagon 12"/>
          <p:cNvSpPr/>
          <p:nvPr/>
        </p:nvSpPr>
        <p:spPr bwMode="auto">
          <a:xfrm>
            <a:off x="323528" y="332656"/>
            <a:ext cx="3284538" cy="611075"/>
          </a:xfrm>
          <a:prstGeom prst="homePlate">
            <a:avLst>
              <a:gd name="adj" fmla="val 36274"/>
            </a:avLst>
          </a:prstGeom>
          <a:solidFill>
            <a:srgbClr val="F4FA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預期獲得的成果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10" name="文字方塊 9"/>
          <p:cNvSpPr txBox="1"/>
          <p:nvPr/>
        </p:nvSpPr>
        <p:spPr>
          <a:xfrm>
            <a:off x="3851920" y="453527"/>
            <a:ext cx="203132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方便於大數據統計</a:t>
            </a:r>
          </a:p>
        </p:txBody>
      </p:sp>
    </p:spTree>
    <p:extLst>
      <p:ext uri="{BB962C8B-B14F-4D97-AF65-F5344CB8AC3E}">
        <p14:creationId xmlns:p14="http://schemas.microsoft.com/office/powerpoint/2010/main" val="126361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ãæçµ ç®çãçåçæå°çµæ">
            <a:extLst>
              <a:ext uri="{FF2B5EF4-FFF2-40B4-BE49-F238E27FC236}">
                <a16:creationId xmlns="" xmlns:a16="http://schemas.microsoft.com/office/drawing/2014/main" id="{B8CDC3B5-7424-48F2-B53E-8889FA4D37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570502"/>
            <a:ext cx="2991920" cy="1396424"/>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 xmlns:a16="http://schemas.microsoft.com/office/drawing/2014/main" id="{3083A24E-686A-434E-B624-5C9D00388206}"/>
              </a:ext>
            </a:extLst>
          </p:cNvPr>
          <p:cNvPicPr>
            <a:picLocks noChangeAspect="1"/>
          </p:cNvPicPr>
          <p:nvPr/>
        </p:nvPicPr>
        <p:blipFill>
          <a:blip r:embed="rId3"/>
          <a:stretch>
            <a:fillRect/>
          </a:stretch>
        </p:blipFill>
        <p:spPr>
          <a:xfrm>
            <a:off x="5108202" y="1471699"/>
            <a:ext cx="2494908" cy="931342"/>
          </a:xfrm>
          <a:prstGeom prst="rect">
            <a:avLst/>
          </a:prstGeom>
        </p:spPr>
      </p:pic>
      <p:pic>
        <p:nvPicPr>
          <p:cNvPr id="7" name="圖片 6">
            <a:extLst>
              <a:ext uri="{FF2B5EF4-FFF2-40B4-BE49-F238E27FC236}">
                <a16:creationId xmlns="" xmlns:a16="http://schemas.microsoft.com/office/drawing/2014/main" id="{2E441FF9-046B-4A39-98B3-7322C8B1B7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3" b="100000" l="690" r="96379">
                        <a14:foregroundMark x1="54310" y1="2424" x2="58276" y2="11212"/>
                        <a14:foregroundMark x1="68966" y1="7879" x2="70000" y2="15758"/>
                        <a14:foregroundMark x1="78448" y1="17576" x2="79655" y2="21818"/>
                      </a14:backgroundRemoval>
                    </a14:imgEffect>
                  </a14:imgLayer>
                </a14:imgProps>
              </a:ext>
            </a:extLst>
          </a:blip>
          <a:stretch>
            <a:fillRect/>
          </a:stretch>
        </p:blipFill>
        <p:spPr>
          <a:xfrm>
            <a:off x="4283968" y="2566189"/>
            <a:ext cx="4143375" cy="2357438"/>
          </a:xfrm>
          <a:prstGeom prst="rect">
            <a:avLst/>
          </a:prstGeom>
        </p:spPr>
      </p:pic>
      <p:sp>
        <p:nvSpPr>
          <p:cNvPr id="10" name="文字方塊 9">
            <a:extLst>
              <a:ext uri="{FF2B5EF4-FFF2-40B4-BE49-F238E27FC236}">
                <a16:creationId xmlns="" xmlns:a16="http://schemas.microsoft.com/office/drawing/2014/main" id="{A6E83E9E-85A2-46B4-BC28-30A3739C1C06}"/>
              </a:ext>
            </a:extLst>
          </p:cNvPr>
          <p:cNvSpPr txBox="1"/>
          <p:nvPr/>
        </p:nvSpPr>
        <p:spPr>
          <a:xfrm>
            <a:off x="3707904" y="5224365"/>
            <a:ext cx="180049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牛頓</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慣性定律</a:t>
            </a:r>
          </a:p>
        </p:txBody>
      </p:sp>
      <p:sp>
        <p:nvSpPr>
          <p:cNvPr id="9" name="Pentagon 12"/>
          <p:cNvSpPr/>
          <p:nvPr/>
        </p:nvSpPr>
        <p:spPr bwMode="auto">
          <a:xfrm>
            <a:off x="323528" y="332656"/>
            <a:ext cx="3284538" cy="611075"/>
          </a:xfrm>
          <a:prstGeom prst="homePlate">
            <a:avLst>
              <a:gd name="adj" fmla="val 36274"/>
            </a:avLst>
          </a:prstGeom>
          <a:solidFill>
            <a:srgbClr val="F4FA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預期獲得的成果</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11" name="文字方塊 10"/>
          <p:cNvSpPr txBox="1"/>
          <p:nvPr/>
        </p:nvSpPr>
        <p:spPr>
          <a:xfrm>
            <a:off x="3851920" y="453527"/>
            <a:ext cx="1800493"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擬定出一套規則</a:t>
            </a:r>
          </a:p>
        </p:txBody>
      </p:sp>
    </p:spTree>
    <p:extLst>
      <p:ext uri="{BB962C8B-B14F-4D97-AF65-F5344CB8AC3E}">
        <p14:creationId xmlns:p14="http://schemas.microsoft.com/office/powerpoint/2010/main" val="349945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anim calcmode="lin" valueType="num">
                                      <p:cBhvr>
                                        <p:cTn id="21" dur="2000" fill="hold"/>
                                        <p:tgtEl>
                                          <p:spTgt spid="7"/>
                                        </p:tgtEl>
                                        <p:attrNameLst>
                                          <p:attrName>ppt_w</p:attrName>
                                        </p:attrNameLst>
                                      </p:cBhvr>
                                      <p:tavLst>
                                        <p:tav tm="0" fmla="#ppt_w*sin(2.5*pi*$)">
                                          <p:val>
                                            <p:fltVal val="0"/>
                                          </p:val>
                                        </p:tav>
                                        <p:tav tm="100000">
                                          <p:val>
                                            <p:fltVal val="1"/>
                                          </p:val>
                                        </p:tav>
                                      </p:tavLst>
                                    </p:anim>
                                    <p:anim calcmode="lin" valueType="num">
                                      <p:cBhvr>
                                        <p:cTn id="22"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图片占位符 1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556630" y="1286076"/>
            <a:ext cx="2448272" cy="2736304"/>
          </a:xfrm>
          <a:prstGeom prst="ellipse">
            <a:avLst/>
          </a:prstGeom>
          <a:noFill/>
          <a:ln w="38100">
            <a:solidFill>
              <a:srgbClr val="07355A">
                <a:lumMod val="75000"/>
                <a:lumOff val="25000"/>
              </a:srgbClr>
            </a:solidFill>
            <a:miter lim="400000"/>
            <a:headEnd/>
            <a:tailEnd/>
          </a:ln>
        </p:spPr>
      </p:pic>
      <p:sp>
        <p:nvSpPr>
          <p:cNvPr id="4099" name="TextBox 5" hidden="1"/>
          <p:cNvSpPr txBox="1">
            <a:spLocks noChangeArrowheads="1"/>
          </p:cNvSpPr>
          <p:nvPr/>
        </p:nvSpPr>
        <p:spPr bwMode="auto">
          <a:xfrm>
            <a:off x="1939925" y="1954213"/>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4100" name="矩形 6" hidden="1"/>
          <p:cNvSpPr>
            <a:spLocks noChangeArrowheads="1"/>
          </p:cNvSpPr>
          <p:nvPr/>
        </p:nvSpPr>
        <p:spPr bwMode="auto">
          <a:xfrm>
            <a:off x="1939925" y="3025775"/>
            <a:ext cx="1471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4101" name="矩形 7" hidden="1"/>
          <p:cNvSpPr>
            <a:spLocks noChangeArrowheads="1"/>
          </p:cNvSpPr>
          <p:nvPr/>
        </p:nvSpPr>
        <p:spPr bwMode="auto">
          <a:xfrm>
            <a:off x="2011363" y="4240213"/>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4102" name="矩形 8" hidden="1"/>
          <p:cNvSpPr>
            <a:spLocks noChangeArrowheads="1"/>
          </p:cNvSpPr>
          <p:nvPr/>
        </p:nvSpPr>
        <p:spPr bwMode="auto">
          <a:xfrm>
            <a:off x="2011363" y="5526088"/>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31" name="Pentagon 9"/>
          <p:cNvSpPr/>
          <p:nvPr/>
        </p:nvSpPr>
        <p:spPr bwMode="auto">
          <a:xfrm>
            <a:off x="323528" y="332656"/>
            <a:ext cx="3284538" cy="611074"/>
          </a:xfrm>
          <a:prstGeom prst="homePlate">
            <a:avLst>
              <a:gd name="adj" fmla="val 36274"/>
            </a:avLst>
          </a:prstGeom>
          <a:solidFill>
            <a:srgbClr val="7BA8D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研究動機</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3" name="文字方塊 2"/>
          <p:cNvSpPr txBox="1"/>
          <p:nvPr/>
        </p:nvSpPr>
        <p:spPr>
          <a:xfrm>
            <a:off x="3851920" y="453527"/>
            <a:ext cx="1569660"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股市難以</a:t>
            </a:r>
            <a:r>
              <a:rPr lang="zh-TW" altLang="en-US" b="1" dirty="0">
                <a:latin typeface="微軟正黑體" panose="020B0604030504040204" pitchFamily="34" charset="-120"/>
                <a:ea typeface="微軟正黑體" panose="020B0604030504040204" pitchFamily="34" charset="-120"/>
              </a:rPr>
              <a:t>預測</a:t>
            </a:r>
          </a:p>
        </p:txBody>
      </p:sp>
      <p:sp>
        <p:nvSpPr>
          <p:cNvPr id="2" name="矩形 1"/>
          <p:cNvSpPr/>
          <p:nvPr/>
        </p:nvSpPr>
        <p:spPr>
          <a:xfrm>
            <a:off x="1252374" y="4509120"/>
            <a:ext cx="7056784" cy="1015663"/>
          </a:xfrm>
          <a:prstGeom prst="rect">
            <a:avLst/>
          </a:prstGeom>
        </p:spPr>
        <p:txBody>
          <a:bodyPr wrap="square">
            <a:spAutoFit/>
          </a:bodyPr>
          <a:lstStyle/>
          <a:p>
            <a:pPr>
              <a:lnSpc>
                <a:spcPct val="150000"/>
              </a:lnSpc>
            </a:pPr>
            <a:r>
              <a:rPr lang="zh-TW" altLang="en-US" sz="2000" dirty="0" smtClean="0">
                <a:latin typeface="微軟正黑體" panose="020B0604030504040204" pitchFamily="34" charset="-120"/>
                <a:ea typeface="微軟正黑體" panose="020B0604030504040204" pitchFamily="34" charset="-120"/>
              </a:rPr>
              <a:t>股神巴菲特年均</a:t>
            </a:r>
            <a:r>
              <a:rPr lang="en-US" altLang="zh-TW" sz="2000" dirty="0" smtClean="0">
                <a:latin typeface="微軟正黑體" panose="020B0604030504040204" pitchFamily="34" charset="-120"/>
                <a:ea typeface="微軟正黑體" panose="020B0604030504040204" pitchFamily="34" charset="-120"/>
              </a:rPr>
              <a:t>20%</a:t>
            </a:r>
            <a:r>
              <a:rPr lang="zh-TW" altLang="en-US" sz="2000" dirty="0" smtClean="0">
                <a:latin typeface="微軟正黑體" panose="020B0604030504040204" pitchFamily="34" charset="-120"/>
                <a:ea typeface="微軟正黑體" panose="020B0604030504040204" pitchFamily="34" charset="-120"/>
              </a:rPr>
              <a:t>以上的報酬率就已經非常驚人，而對於研究</a:t>
            </a:r>
            <a:r>
              <a:rPr lang="zh-TW" altLang="en-US" sz="2000" dirty="0">
                <a:latin typeface="微軟正黑體" panose="020B0604030504040204" pitchFamily="34" charset="-120"/>
                <a:ea typeface="微軟正黑體" panose="020B0604030504040204" pitchFamily="34" charset="-120"/>
              </a:rPr>
              <a:t>金融市場的人用盡各種</a:t>
            </a:r>
            <a:r>
              <a:rPr lang="zh-TW" altLang="en-US" sz="2000" dirty="0" smtClean="0">
                <a:latin typeface="微軟正黑體" panose="020B0604030504040204" pitchFamily="34" charset="-120"/>
                <a:ea typeface="微軟正黑體" panose="020B0604030504040204" pitchFamily="34" charset="-120"/>
              </a:rPr>
              <a:t>方式也很難找到保證獲利的投資策略。</a:t>
            </a:r>
            <a:endParaRPr lang="zh-TW" altLang="en-US" sz="2000" dirty="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309403" y="1358273"/>
            <a:ext cx="4853755" cy="2736304"/>
          </a:xfrm>
          <a:prstGeom prst="ellipse">
            <a:avLst/>
          </a:prstGeom>
          <a:noFill/>
          <a:ln w="38100">
            <a:solidFill>
              <a:srgbClr val="07355A">
                <a:lumMod val="75000"/>
                <a:lumOff val="25000"/>
              </a:srgbClr>
            </a:solidFill>
            <a:miter lim="400000"/>
            <a:headEnd/>
            <a:tailEnd/>
          </a:ln>
        </p:spPr>
      </p:pic>
      <p:sp>
        <p:nvSpPr>
          <p:cNvPr id="4099" name="TextBox 5" hidden="1"/>
          <p:cNvSpPr txBox="1">
            <a:spLocks noChangeArrowheads="1"/>
          </p:cNvSpPr>
          <p:nvPr/>
        </p:nvSpPr>
        <p:spPr bwMode="auto">
          <a:xfrm>
            <a:off x="1939925" y="1954213"/>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4100" name="矩形 6" hidden="1"/>
          <p:cNvSpPr>
            <a:spLocks noChangeArrowheads="1"/>
          </p:cNvSpPr>
          <p:nvPr/>
        </p:nvSpPr>
        <p:spPr bwMode="auto">
          <a:xfrm>
            <a:off x="1939925" y="3025775"/>
            <a:ext cx="1471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4101" name="矩形 7" hidden="1"/>
          <p:cNvSpPr>
            <a:spLocks noChangeArrowheads="1"/>
          </p:cNvSpPr>
          <p:nvPr/>
        </p:nvSpPr>
        <p:spPr bwMode="auto">
          <a:xfrm>
            <a:off x="2011363" y="4240213"/>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4102" name="矩形 8" hidden="1"/>
          <p:cNvSpPr>
            <a:spLocks noChangeArrowheads="1"/>
          </p:cNvSpPr>
          <p:nvPr/>
        </p:nvSpPr>
        <p:spPr bwMode="auto">
          <a:xfrm>
            <a:off x="2011363" y="5526088"/>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31" name="Pentagon 9"/>
          <p:cNvSpPr/>
          <p:nvPr/>
        </p:nvSpPr>
        <p:spPr bwMode="auto">
          <a:xfrm>
            <a:off x="323528" y="332656"/>
            <a:ext cx="3284538" cy="611074"/>
          </a:xfrm>
          <a:prstGeom prst="homePlate">
            <a:avLst>
              <a:gd name="adj" fmla="val 36274"/>
            </a:avLst>
          </a:prstGeom>
          <a:solidFill>
            <a:srgbClr val="7BA8D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研究動機</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2" name="文字方塊 1"/>
          <p:cNvSpPr txBox="1"/>
          <p:nvPr/>
        </p:nvSpPr>
        <p:spPr>
          <a:xfrm>
            <a:off x="3851920" y="453527"/>
            <a:ext cx="249299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找出最佳參考因素組合</a:t>
            </a:r>
          </a:p>
        </p:txBody>
      </p:sp>
      <p:sp>
        <p:nvSpPr>
          <p:cNvPr id="3" name="矩形 2"/>
          <p:cNvSpPr/>
          <p:nvPr/>
        </p:nvSpPr>
        <p:spPr>
          <a:xfrm>
            <a:off x="1156146" y="4509120"/>
            <a:ext cx="7160270" cy="1477328"/>
          </a:xfrm>
          <a:prstGeom prst="rect">
            <a:avLst/>
          </a:prstGeom>
          <a:noFill/>
        </p:spPr>
        <p:txBody>
          <a:bodyPr wrap="square" lIns="91440" tIns="45720" rIns="91440" bIns="45720">
            <a:spAutoFit/>
          </a:bodyPr>
          <a:lstStyle/>
          <a:p>
            <a:pPr algn="ctr">
              <a:lnSpc>
                <a:spcPct val="150000"/>
              </a:lnSpc>
            </a:pPr>
            <a:r>
              <a:rPr lang="zh-TW" altLang="en-US" sz="2000" dirty="0" smtClean="0">
                <a:ln w="0"/>
                <a:latin typeface="微軟正黑體" panose="020B0604030504040204" pitchFamily="34" charset="-120"/>
                <a:ea typeface="微軟正黑體" panose="020B0604030504040204" pitchFamily="34" charset="-120"/>
              </a:rPr>
              <a:t>如果挑選股市像是</a:t>
            </a:r>
            <a:r>
              <a:rPr lang="en-US" altLang="zh-TW" sz="2000" dirty="0" smtClean="0">
                <a:ln w="0"/>
                <a:latin typeface="微軟正黑體" panose="020B0604030504040204" pitchFamily="34" charset="-120"/>
                <a:ea typeface="微軟正黑體" panose="020B0604030504040204" pitchFamily="34" charset="-120"/>
              </a:rPr>
              <a:t>NBA</a:t>
            </a:r>
            <a:r>
              <a:rPr lang="zh-TW" altLang="en-US" sz="2000" dirty="0" smtClean="0">
                <a:ln w="0"/>
                <a:latin typeface="微軟正黑體" panose="020B0604030504040204" pitchFamily="34" charset="-120"/>
                <a:ea typeface="微軟正黑體" panose="020B0604030504040204" pitchFamily="34" charset="-120"/>
              </a:rPr>
              <a:t>的選秀，而你是一名球探，你需要怎樣的研究數據與經驗又或者是其他種種輔助你判斷的工具，才能每年都選出頂尖球員打造夢幻球隊</a:t>
            </a:r>
            <a:r>
              <a:rPr lang="zh-TW" altLang="en-US" sz="2000" dirty="0">
                <a:ln w="0"/>
                <a:latin typeface="微軟正黑體" panose="020B0604030504040204" pitchFamily="34" charset="-120"/>
                <a:ea typeface="微軟正黑體" panose="020B0604030504040204" pitchFamily="34" charset="-120"/>
              </a:rPr>
              <a:t>就</a:t>
            </a:r>
            <a:r>
              <a:rPr lang="zh-TW" altLang="en-US" sz="2000" dirty="0" smtClean="0">
                <a:ln w="0"/>
                <a:latin typeface="微軟正黑體" panose="020B0604030504040204" pitchFamily="34" charset="-120"/>
                <a:ea typeface="微軟正黑體" panose="020B0604030504040204" pitchFamily="34" charset="-120"/>
              </a:rPr>
              <a:t>如同你的最佳自選股。</a:t>
            </a:r>
            <a:endParaRPr lang="zh-TW" altLang="en-US" sz="2000" dirty="0">
              <a:ln w="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75086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5" hidden="1"/>
          <p:cNvSpPr txBox="1">
            <a:spLocks noChangeArrowheads="1"/>
          </p:cNvSpPr>
          <p:nvPr/>
        </p:nvSpPr>
        <p:spPr bwMode="auto">
          <a:xfrm>
            <a:off x="1939925" y="1954213"/>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5123" name="矩形 6" hidden="1"/>
          <p:cNvSpPr>
            <a:spLocks noChangeArrowheads="1"/>
          </p:cNvSpPr>
          <p:nvPr/>
        </p:nvSpPr>
        <p:spPr bwMode="auto">
          <a:xfrm>
            <a:off x="1939925" y="3025775"/>
            <a:ext cx="1471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5124" name="矩形 7" hidden="1"/>
          <p:cNvSpPr>
            <a:spLocks noChangeArrowheads="1"/>
          </p:cNvSpPr>
          <p:nvPr/>
        </p:nvSpPr>
        <p:spPr bwMode="auto">
          <a:xfrm>
            <a:off x="2011363" y="4240213"/>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5125" name="矩形 8" hidden="1"/>
          <p:cNvSpPr>
            <a:spLocks noChangeArrowheads="1"/>
          </p:cNvSpPr>
          <p:nvPr/>
        </p:nvSpPr>
        <p:spPr bwMode="auto">
          <a:xfrm>
            <a:off x="2011363" y="5526088"/>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5129" name="矩形 13"/>
          <p:cNvSpPr>
            <a:spLocks noChangeArrowheads="1"/>
          </p:cNvSpPr>
          <p:nvPr/>
        </p:nvSpPr>
        <p:spPr bwMode="auto">
          <a:xfrm>
            <a:off x="6804025" y="3933825"/>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点击添加文本</a:t>
            </a:r>
          </a:p>
        </p:txBody>
      </p:sp>
      <p:sp>
        <p:nvSpPr>
          <p:cNvPr id="21" name="Pentagon 10"/>
          <p:cNvSpPr/>
          <p:nvPr/>
        </p:nvSpPr>
        <p:spPr bwMode="auto">
          <a:xfrm>
            <a:off x="323528" y="332656"/>
            <a:ext cx="3284538" cy="611074"/>
          </a:xfrm>
          <a:prstGeom prst="homePlate">
            <a:avLst>
              <a:gd name="adj" fmla="val 36274"/>
            </a:avLst>
          </a:prstGeom>
          <a:solidFill>
            <a:schemeClr val="accent5">
              <a:lumMod val="40000"/>
              <a:lumOff val="6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問題重要性</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2" name="文字方塊 1"/>
          <p:cNvSpPr txBox="1"/>
          <p:nvPr/>
        </p:nvSpPr>
        <p:spPr>
          <a:xfrm>
            <a:off x="3850362" y="453527"/>
            <a:ext cx="203132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分析方法沒有侷限</a:t>
            </a:r>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99" y="1433237"/>
            <a:ext cx="4044434" cy="2691387"/>
          </a:xfrm>
          <a:prstGeom prst="rect">
            <a:avLst/>
          </a:prstGeom>
        </p:spPr>
      </p:pic>
      <p:sp>
        <p:nvSpPr>
          <p:cNvPr id="4" name="文字方塊 3"/>
          <p:cNvSpPr txBox="1"/>
          <p:nvPr/>
        </p:nvSpPr>
        <p:spPr>
          <a:xfrm>
            <a:off x="1187624" y="4471952"/>
            <a:ext cx="7056784" cy="1477328"/>
          </a:xfrm>
          <a:prstGeom prst="rect">
            <a:avLst/>
          </a:prstGeom>
          <a:noFill/>
        </p:spPr>
        <p:txBody>
          <a:bodyPr wrap="square" rtlCol="0">
            <a:spAutoFit/>
          </a:bodyPr>
          <a:lstStyle/>
          <a:p>
            <a:pPr>
              <a:lnSpc>
                <a:spcPct val="150000"/>
              </a:lnSpc>
            </a:pPr>
            <a:r>
              <a:rPr lang="zh-TW" altLang="en-US" sz="2000" dirty="0" smtClean="0">
                <a:latin typeface="微軟正黑體" panose="020B0604030504040204" pitchFamily="34" charset="-120"/>
                <a:ea typeface="微軟正黑體" panose="020B0604030504040204" pitchFamily="34" charset="-120"/>
              </a:rPr>
              <a:t>知名啤酒尿布理論在研究以前，相信很少人會對這兩樣商品的銷售額認為有關聯，而我們也會假設一些普遍比較不會聯想到的因素去研究，例如天氣是否跟買賣股票產生關聯。</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39588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5" hidden="1"/>
          <p:cNvSpPr txBox="1">
            <a:spLocks noChangeArrowheads="1"/>
          </p:cNvSpPr>
          <p:nvPr/>
        </p:nvSpPr>
        <p:spPr bwMode="auto">
          <a:xfrm>
            <a:off x="1939925" y="1954213"/>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5123" name="矩形 6" hidden="1"/>
          <p:cNvSpPr>
            <a:spLocks noChangeArrowheads="1"/>
          </p:cNvSpPr>
          <p:nvPr/>
        </p:nvSpPr>
        <p:spPr bwMode="auto">
          <a:xfrm>
            <a:off x="1939925" y="3025775"/>
            <a:ext cx="14716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5124" name="矩形 7" hidden="1"/>
          <p:cNvSpPr>
            <a:spLocks noChangeArrowheads="1"/>
          </p:cNvSpPr>
          <p:nvPr/>
        </p:nvSpPr>
        <p:spPr bwMode="auto">
          <a:xfrm>
            <a:off x="2011363" y="4240213"/>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5125" name="矩形 8" hidden="1"/>
          <p:cNvSpPr>
            <a:spLocks noChangeArrowheads="1"/>
          </p:cNvSpPr>
          <p:nvPr/>
        </p:nvSpPr>
        <p:spPr bwMode="auto">
          <a:xfrm>
            <a:off x="2011363" y="5526088"/>
            <a:ext cx="1471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点击添加文本</a:t>
            </a:r>
          </a:p>
        </p:txBody>
      </p:sp>
      <p:sp>
        <p:nvSpPr>
          <p:cNvPr id="5129" name="矩形 13"/>
          <p:cNvSpPr>
            <a:spLocks noChangeArrowheads="1"/>
          </p:cNvSpPr>
          <p:nvPr/>
        </p:nvSpPr>
        <p:spPr bwMode="auto">
          <a:xfrm>
            <a:off x="6804025" y="3933825"/>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点击添加文本</a:t>
            </a:r>
          </a:p>
        </p:txBody>
      </p:sp>
      <p:sp>
        <p:nvSpPr>
          <p:cNvPr id="21" name="Pentagon 10"/>
          <p:cNvSpPr/>
          <p:nvPr/>
        </p:nvSpPr>
        <p:spPr bwMode="auto">
          <a:xfrm>
            <a:off x="323528" y="325545"/>
            <a:ext cx="3284538" cy="611074"/>
          </a:xfrm>
          <a:prstGeom prst="homePlate">
            <a:avLst>
              <a:gd name="adj" fmla="val 36274"/>
            </a:avLst>
          </a:prstGeom>
          <a:solidFill>
            <a:schemeClr val="accent5">
              <a:lumMod val="40000"/>
              <a:lumOff val="6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問題重要性</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2" name="文字方塊 1"/>
          <p:cNvSpPr txBox="1"/>
          <p:nvPr/>
        </p:nvSpPr>
        <p:spPr>
          <a:xfrm>
            <a:off x="3851920" y="446416"/>
            <a:ext cx="3960440" cy="646331"/>
          </a:xfrm>
          <a:prstGeom prst="rect">
            <a:avLst/>
          </a:prstGeom>
          <a:noFill/>
        </p:spPr>
        <p:txBody>
          <a:bodyPr wrap="square" rtlCol="0">
            <a:spAutoFit/>
          </a:bodyPr>
          <a:lstStyle/>
          <a:p>
            <a:r>
              <a:rPr lang="zh-TW" altLang="en-US" b="1" dirty="0" smtClean="0">
                <a:latin typeface="微軟正黑體" panose="020B0604030504040204" pitchFamily="34" charset="-120"/>
                <a:ea typeface="微軟正黑體" panose="020B0604030504040204" pitchFamily="34" charset="-120"/>
              </a:rPr>
              <a:t>隨機漫步理論</a:t>
            </a:r>
            <a:r>
              <a:rPr lang="en-US" altLang="zh-TW" dirty="0">
                <a:latin typeface="微軟正黑體" panose="020B0604030504040204" pitchFamily="34" charset="-120"/>
                <a:ea typeface="微軟正黑體" panose="020B0604030504040204" pitchFamily="34" charset="-120"/>
              </a:rPr>
              <a:t>(Random Walk Theory)</a:t>
            </a:r>
            <a:endParaRPr lang="zh-TW" altLang="en-US" dirty="0">
              <a:latin typeface="微軟正黑體" panose="020B0604030504040204" pitchFamily="34" charset="-120"/>
              <a:ea typeface="微軟正黑體" panose="020B0604030504040204" pitchFamily="34" charset="-120"/>
            </a:endParaRPr>
          </a:p>
          <a:p>
            <a:endParaRPr lang="zh-TW" altLang="en-US" b="1" dirty="0">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7511" y="1272875"/>
            <a:ext cx="5538478" cy="1872208"/>
          </a:xfrm>
          <a:prstGeom prst="rect">
            <a:avLst/>
          </a:prstGeom>
        </p:spPr>
      </p:pic>
      <p:graphicFrame>
        <p:nvGraphicFramePr>
          <p:cNvPr id="4" name="資料庫圖表 3"/>
          <p:cNvGraphicFramePr/>
          <p:nvPr>
            <p:extLst>
              <p:ext uri="{D42A27DB-BD31-4B8C-83A1-F6EECF244321}">
                <p14:modId xmlns:p14="http://schemas.microsoft.com/office/powerpoint/2010/main" val="3500573370"/>
              </p:ext>
            </p:extLst>
          </p:nvPr>
        </p:nvGraphicFramePr>
        <p:xfrm>
          <a:off x="755576" y="3486771"/>
          <a:ext cx="7344816" cy="2246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663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1916832"/>
            <a:ext cx="6620478" cy="3528392"/>
          </a:xfrm>
          <a:prstGeom prst="rect">
            <a:avLst/>
          </a:prstGeom>
        </p:spPr>
      </p:pic>
      <p:sp>
        <p:nvSpPr>
          <p:cNvPr id="6" name="Pentagon 12"/>
          <p:cNvSpPr/>
          <p:nvPr/>
        </p:nvSpPr>
        <p:spPr bwMode="auto">
          <a:xfrm>
            <a:off x="323528" y="332656"/>
            <a:ext cx="3284538" cy="611074"/>
          </a:xfrm>
          <a:prstGeom prst="homePlate">
            <a:avLst>
              <a:gd name="adj" fmla="val 36274"/>
            </a:avLst>
          </a:prstGeom>
          <a:solidFill>
            <a:srgbClr val="FCD5B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現有方式的弱點</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8" name="文字方塊 7"/>
          <p:cNvSpPr txBox="1"/>
          <p:nvPr/>
        </p:nvSpPr>
        <p:spPr>
          <a:xfrm>
            <a:off x="3851920" y="453527"/>
            <a:ext cx="2031325"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影響因素難以估計</a:t>
            </a:r>
          </a:p>
        </p:txBody>
      </p:sp>
    </p:spTree>
    <p:extLst>
      <p:ext uri="{BB962C8B-B14F-4D97-AF65-F5344CB8AC3E}">
        <p14:creationId xmlns:p14="http://schemas.microsoft.com/office/powerpoint/2010/main" val="1778654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12"/>
          <p:cNvSpPr/>
          <p:nvPr/>
        </p:nvSpPr>
        <p:spPr bwMode="auto">
          <a:xfrm>
            <a:off x="323528" y="332656"/>
            <a:ext cx="3284538" cy="611074"/>
          </a:xfrm>
          <a:prstGeom prst="homePlate">
            <a:avLst>
              <a:gd name="adj" fmla="val 36274"/>
            </a:avLst>
          </a:prstGeom>
          <a:solidFill>
            <a:srgbClr val="FCD5B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現有方式的弱點</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8" name="文字方塊 7"/>
          <p:cNvSpPr txBox="1"/>
          <p:nvPr/>
        </p:nvSpPr>
        <p:spPr>
          <a:xfrm>
            <a:off x="3851920" y="453527"/>
            <a:ext cx="2723823"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無法把政治等因素數值化</a:t>
            </a:r>
            <a:endParaRPr lang="zh-TW" altLang="en-US" b="1" dirty="0">
              <a:latin typeface="微軟正黑體" panose="020B0604030504040204" pitchFamily="34" charset="-120"/>
              <a:ea typeface="微軟正黑體" panose="020B0604030504040204" pitchFamily="34" charset="-120"/>
            </a:endParaRPr>
          </a:p>
        </p:txBody>
      </p:sp>
      <p:pic>
        <p:nvPicPr>
          <p:cNvPr id="2" name="圖片 1"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4149078"/>
            <a:ext cx="3648104" cy="1780023"/>
          </a:xfrm>
          <a:prstGeom prst="rect">
            <a:avLst/>
          </a:prstGeom>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90" y="1693881"/>
            <a:ext cx="3716178" cy="1728192"/>
          </a:xfrm>
          <a:prstGeom prst="rect">
            <a:avLst/>
          </a:prstGeom>
        </p:spPr>
      </p:pic>
      <p:sp>
        <p:nvSpPr>
          <p:cNvPr id="4" name="文字方塊 3"/>
          <p:cNvSpPr txBox="1"/>
          <p:nvPr/>
        </p:nvSpPr>
        <p:spPr>
          <a:xfrm>
            <a:off x="4860032" y="1819313"/>
            <a:ext cx="4135001" cy="1477328"/>
          </a:xfrm>
          <a:prstGeom prst="rect">
            <a:avLst/>
          </a:prstGeom>
          <a:noFill/>
        </p:spPr>
        <p:txBody>
          <a:bodyPr wrap="square" rtlCol="0">
            <a:spAutoFit/>
          </a:bodyPr>
          <a:lstStyle/>
          <a:p>
            <a:pPr>
              <a:lnSpc>
                <a:spcPct val="150000"/>
              </a:lnSpc>
            </a:pPr>
            <a:r>
              <a:rPr lang="zh-TW" altLang="en-US" sz="2000" dirty="0" smtClean="0">
                <a:latin typeface="微軟正黑體" panose="020B0604030504040204" pitchFamily="34" charset="-120"/>
                <a:ea typeface="微軟正黑體" panose="020B0604030504040204" pitchFamily="34" charset="-120"/>
              </a:rPr>
              <a:t>各國大選都會大大影響未來幾年經濟走勢，而股市又是領先指標，那給各任總統施政評價好還是不好 </a:t>
            </a:r>
            <a:r>
              <a:rPr lang="en-US" altLang="zh-TW" sz="2000" dirty="0" smtClean="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683568" y="4531257"/>
            <a:ext cx="3599216" cy="1015663"/>
          </a:xfrm>
          <a:prstGeom prst="rect">
            <a:avLst/>
          </a:prstGeom>
          <a:noFill/>
        </p:spPr>
        <p:txBody>
          <a:bodyPr wrap="square" rtlCol="0">
            <a:spAutoFit/>
          </a:bodyPr>
          <a:lstStyle/>
          <a:p>
            <a:pPr>
              <a:lnSpc>
                <a:spcPct val="150000"/>
              </a:lnSpc>
            </a:pPr>
            <a:r>
              <a:rPr lang="zh-TW" altLang="en-US" sz="2000" dirty="0" smtClean="0">
                <a:latin typeface="微軟正黑體" panose="020B0604030504040204" pitchFamily="34" charset="-120"/>
                <a:ea typeface="微軟正黑體" panose="020B0604030504040204" pitchFamily="34" charset="-120"/>
              </a:rPr>
              <a:t>                好</a:t>
            </a:r>
            <a:r>
              <a:rPr lang="zh-TW" altLang="en-US" sz="2000" dirty="0">
                <a:latin typeface="微軟正黑體" panose="020B0604030504040204" pitchFamily="34" charset="-120"/>
                <a:ea typeface="微軟正黑體" panose="020B0604030504040204" pitchFamily="34" charset="-120"/>
              </a:rPr>
              <a:t>是多</a:t>
            </a:r>
            <a:r>
              <a:rPr lang="zh-TW" altLang="en-US" sz="2000" dirty="0" smtClean="0">
                <a:latin typeface="微軟正黑體" panose="020B0604030504040204" pitchFamily="34" charset="-120"/>
                <a:ea typeface="微軟正黑體" panose="020B0604030504040204" pitchFamily="34" charset="-120"/>
              </a:rPr>
              <a:t>好 </a:t>
            </a:r>
            <a:r>
              <a:rPr lang="en-US" altLang="zh-TW" sz="2000" dirty="0" smtClean="0">
                <a:latin typeface="微軟正黑體" panose="020B0604030504040204" pitchFamily="34" charset="-120"/>
                <a:ea typeface="微軟正黑體" panose="020B0604030504040204" pitchFamily="34" charset="-120"/>
              </a:rPr>
              <a:t>?</a:t>
            </a:r>
          </a:p>
          <a:p>
            <a:pPr>
              <a:lnSpc>
                <a:spcPct val="150000"/>
              </a:lnSpc>
            </a:pPr>
            <a:r>
              <a:rPr lang="zh-TW" altLang="en-US" sz="2000" dirty="0" smtClean="0">
                <a:latin typeface="微軟正黑體" panose="020B0604030504040204" pitchFamily="34" charset="-120"/>
                <a:ea typeface="微軟正黑體" panose="020B0604030504040204" pitchFamily="34" charset="-120"/>
              </a:rPr>
              <a:t>不好</a:t>
            </a:r>
            <a:r>
              <a:rPr lang="zh-TW" altLang="en-US" sz="2000" dirty="0">
                <a:latin typeface="微軟正黑體" panose="020B0604030504040204" pitchFamily="34" charset="-120"/>
                <a:ea typeface="微軟正黑體" panose="020B0604030504040204" pitchFamily="34" charset="-120"/>
              </a:rPr>
              <a:t>的話那有沒有加分的地方</a:t>
            </a:r>
            <a:r>
              <a:rPr lang="en-US" altLang="zh-TW" sz="2000" dirty="0">
                <a:latin typeface="微軟正黑體" panose="020B0604030504040204" pitchFamily="34" charset="-120"/>
                <a:ea typeface="微軟正黑體" panose="020B0604030504040204" pitchFamily="34" charset="-120"/>
              </a:rPr>
              <a:t>?</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1623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12"/>
          <p:cNvSpPr/>
          <p:nvPr/>
        </p:nvSpPr>
        <p:spPr bwMode="auto">
          <a:xfrm>
            <a:off x="323528" y="332656"/>
            <a:ext cx="3284538" cy="611074"/>
          </a:xfrm>
          <a:prstGeom prst="homePlate">
            <a:avLst>
              <a:gd name="adj" fmla="val 36274"/>
            </a:avLst>
          </a:prstGeom>
          <a:solidFill>
            <a:schemeClr val="accent6">
              <a:lumMod val="40000"/>
              <a:lumOff val="6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defRPr/>
            </a:pPr>
            <a:r>
              <a:rPr lang="zh-TW" altLang="en-US" b="1" dirty="0" smtClean="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rPr>
              <a:t>現有方式的弱點</a:t>
            </a:r>
            <a:endParaRPr lang="en-US" b="1" dirty="0">
              <a:solidFill>
                <a:schemeClr val="tx1"/>
              </a:solidFill>
              <a:latin typeface="微軟正黑體" panose="020B0604030504040204" pitchFamily="34" charset="-120"/>
              <a:ea typeface="微軟正黑體" panose="020B0604030504040204" pitchFamily="34" charset="-120"/>
              <a:cs typeface="+mn-ea"/>
              <a:sym typeface="Arial" panose="020B0604020202020204" pitchFamily="34" charset="0"/>
            </a:endParaRPr>
          </a:p>
        </p:txBody>
      </p:sp>
      <p:sp>
        <p:nvSpPr>
          <p:cNvPr id="8" name="文字方塊 7"/>
          <p:cNvSpPr txBox="1"/>
          <p:nvPr/>
        </p:nvSpPr>
        <p:spPr>
          <a:xfrm>
            <a:off x="3851920" y="453527"/>
            <a:ext cx="2262158" cy="369332"/>
          </a:xfrm>
          <a:prstGeom prst="rect">
            <a:avLst/>
          </a:prstGeom>
          <a:noFill/>
        </p:spPr>
        <p:txBody>
          <a:bodyPr wrap="none" rtlCol="0">
            <a:spAutoFit/>
          </a:bodyPr>
          <a:lstStyle/>
          <a:p>
            <a:r>
              <a:rPr lang="zh-TW" altLang="en-US" b="1" dirty="0" smtClean="0">
                <a:latin typeface="微軟正黑體" panose="020B0604030504040204" pitchFamily="34" charset="-120"/>
                <a:ea typeface="微軟正黑體" panose="020B0604030504040204" pitchFamily="34" charset="-120"/>
              </a:rPr>
              <a:t>資訊隨時間價值</a:t>
            </a:r>
            <a:r>
              <a:rPr lang="zh-TW" altLang="en-US" b="1" dirty="0">
                <a:latin typeface="微軟正黑體" panose="020B0604030504040204" pitchFamily="34" charset="-120"/>
                <a:ea typeface="微軟正黑體" panose="020B0604030504040204" pitchFamily="34" charset="-120"/>
              </a:rPr>
              <a:t>流逝</a:t>
            </a:r>
          </a:p>
        </p:txBody>
      </p:sp>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112" y="3083020"/>
            <a:ext cx="2664296" cy="3171781"/>
          </a:xfrm>
          <a:prstGeom prst="rect">
            <a:avLst/>
          </a:prstGeom>
        </p:spPr>
      </p:pic>
      <p:sp>
        <p:nvSpPr>
          <p:cNvPr id="2" name="文字方塊 1"/>
          <p:cNvSpPr txBox="1"/>
          <p:nvPr/>
        </p:nvSpPr>
        <p:spPr>
          <a:xfrm>
            <a:off x="323528" y="2060848"/>
            <a:ext cx="8640960" cy="646331"/>
          </a:xfrm>
          <a:prstGeom prst="rect">
            <a:avLst/>
          </a:prstGeom>
          <a:noFill/>
        </p:spPr>
        <p:txBody>
          <a:bodyPr wrap="square" rtlCol="0">
            <a:spAutoFit/>
          </a:bodyPr>
          <a:lstStyle/>
          <a:p>
            <a:pPr>
              <a:lnSpc>
                <a:spcPct val="150000"/>
              </a:lnSpc>
            </a:pPr>
            <a:r>
              <a:rPr lang="zh-TW" altLang="en-US" sz="2400" dirty="0" smtClean="0">
                <a:latin typeface="微軟正黑體" panose="020B0604030504040204" pitchFamily="34" charset="-120"/>
                <a:ea typeface="微軟正黑體" panose="020B0604030504040204" pitchFamily="34" charset="-120"/>
              </a:rPr>
              <a:t>資訊會因為時間而失去其價值，尤其在經濟變動大的時間背景。</a:t>
            </a:r>
            <a:endParaRPr lang="en-US" altLang="zh-TW" sz="2400" dirty="0" smtClean="0">
              <a:latin typeface="微軟正黑體" panose="020B0604030504040204" pitchFamily="34" charset="-120"/>
              <a:ea typeface="微軟正黑體" panose="020B0604030504040204" pitchFamily="34" charset="-120"/>
            </a:endParaRPr>
          </a:p>
        </p:txBody>
      </p:sp>
      <p:graphicFrame>
        <p:nvGraphicFramePr>
          <p:cNvPr id="4" name="資料庫圖表 3"/>
          <p:cNvGraphicFramePr/>
          <p:nvPr>
            <p:extLst>
              <p:ext uri="{D42A27DB-BD31-4B8C-83A1-F6EECF244321}">
                <p14:modId xmlns:p14="http://schemas.microsoft.com/office/powerpoint/2010/main" val="3212681066"/>
              </p:ext>
            </p:extLst>
          </p:nvPr>
        </p:nvGraphicFramePr>
        <p:xfrm>
          <a:off x="395536" y="3212975"/>
          <a:ext cx="4824536" cy="29118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0906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回顧">
  <a:themeElements>
    <a:clrScheme name="自訂 9">
      <a:dk1>
        <a:sysClr val="windowText" lastClr="000000"/>
      </a:dk1>
      <a:lt1>
        <a:sysClr val="window" lastClr="FFFFFF"/>
      </a:lt1>
      <a:dk2>
        <a:srgbClr val="455F51"/>
      </a:dk2>
      <a:lt2>
        <a:srgbClr val="E2DFCC"/>
      </a:lt2>
      <a:accent1>
        <a:srgbClr val="DBEFF5"/>
      </a:accent1>
      <a:accent2>
        <a:srgbClr val="B9E7FC"/>
      </a:accent2>
      <a:accent3>
        <a:srgbClr val="B8E0EB"/>
      </a:accent3>
      <a:accent4>
        <a:srgbClr val="44C1A3"/>
      </a:accent4>
      <a:accent5>
        <a:srgbClr val="4EB3CF"/>
      </a:accent5>
      <a:accent6>
        <a:srgbClr val="51C3F9"/>
      </a:accent6>
      <a:hlink>
        <a:srgbClr val="6B9F25"/>
      </a:hlink>
      <a:folHlink>
        <a:srgbClr val="B26B02"/>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回顧">
  <a:themeElements>
    <a:clrScheme name="自訂 10">
      <a:dk1>
        <a:sysClr val="windowText" lastClr="000000"/>
      </a:dk1>
      <a:lt1>
        <a:sysClr val="window" lastClr="FFFFFF"/>
      </a:lt1>
      <a:dk2>
        <a:srgbClr val="455F51"/>
      </a:dk2>
      <a:lt2>
        <a:srgbClr val="E2DFCC"/>
      </a:lt2>
      <a:accent1>
        <a:srgbClr val="DCF3FD"/>
      </a:accent1>
      <a:accent2>
        <a:srgbClr val="B9E7FC"/>
      </a:accent2>
      <a:accent3>
        <a:srgbClr val="37A76F"/>
      </a:accent3>
      <a:accent4>
        <a:srgbClr val="44C1A3"/>
      </a:accent4>
      <a:accent5>
        <a:srgbClr val="4EB3CF"/>
      </a:accent5>
      <a:accent6>
        <a:srgbClr val="51C3F9"/>
      </a:accent6>
      <a:hlink>
        <a:srgbClr val="6B9F25"/>
      </a:hlink>
      <a:folHlink>
        <a:srgbClr val="B26B02"/>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6328</TotalTime>
  <Words>1013</Words>
  <Application>Microsoft Office PowerPoint</Application>
  <PresentationFormat>如螢幕大小 (4:3)</PresentationFormat>
  <Paragraphs>173</Paragraphs>
  <Slides>23</Slides>
  <Notes>1</Notes>
  <HiddenSlides>0</HiddenSlides>
  <MMClips>0</MMClips>
  <ScaleCrop>false</ScaleCrop>
  <HeadingPairs>
    <vt:vector size="6" baseType="variant">
      <vt:variant>
        <vt:lpstr>使用字型</vt:lpstr>
      </vt:variant>
      <vt:variant>
        <vt:i4>8</vt:i4>
      </vt:variant>
      <vt:variant>
        <vt:lpstr>佈景主題</vt:lpstr>
      </vt:variant>
      <vt:variant>
        <vt:i4>3</vt:i4>
      </vt:variant>
      <vt:variant>
        <vt:lpstr>投影片標題</vt:lpstr>
      </vt:variant>
      <vt:variant>
        <vt:i4>23</vt:i4>
      </vt:variant>
    </vt:vector>
  </HeadingPairs>
  <TitlesOfParts>
    <vt:vector size="34" baseType="lpstr">
      <vt:lpstr>微软雅黑</vt:lpstr>
      <vt:lpstr>Roboto Bold</vt:lpstr>
      <vt:lpstr>宋体</vt:lpstr>
      <vt:lpstr>微軟正黑體</vt:lpstr>
      <vt:lpstr>新細明體</vt:lpstr>
      <vt:lpstr>Arial</vt:lpstr>
      <vt:lpstr>Calibri</vt:lpstr>
      <vt:lpstr>Calibri Light</vt:lpstr>
      <vt:lpstr>Office 主题</vt:lpstr>
      <vt:lpstr>1_回顧</vt:lpstr>
      <vt:lpstr>回顧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LBJ</dc:creator>
  <cp:lastModifiedBy>凱捷 莊</cp:lastModifiedBy>
  <cp:revision>349</cp:revision>
  <dcterms:created xsi:type="dcterms:W3CDTF">2013-10-30T09:04:50Z</dcterms:created>
  <dcterms:modified xsi:type="dcterms:W3CDTF">2018-06-15T16:05:42Z</dcterms:modified>
</cp:coreProperties>
</file>